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432">
          <p15:clr>
            <a:srgbClr val="A4A3A4"/>
          </p15:clr>
        </p15:guide>
        <p15:guide id="2" pos="3840">
          <p15:clr>
            <a:srgbClr val="A4A3A4"/>
          </p15:clr>
        </p15:guide>
        <p15:guide id="3" pos="4883">
          <p15:clr>
            <a:srgbClr val="A4A3A4"/>
          </p15:clr>
        </p15:guide>
        <p15:guide id="4" orient="horz" pos="618">
          <p15:clr>
            <a:srgbClr val="A4A3A4"/>
          </p15:clr>
        </p15:guide>
        <p15:guide id="5" orient="horz" pos="1525">
          <p15:clr>
            <a:srgbClr val="A4A3A4"/>
          </p15:clr>
        </p15:guide>
      </p15:sldGuideLst>
    </p:ext>
    <p:ext uri="GoogleSlidesCustomDataVersion2">
      <go:slidesCustomData xmlns:go="http://customooxmlschemas.google.com/" r:id="rId157" roundtripDataSignature="AMtx7mjlpMm+NTUTzHZlBveoLiWpgS+6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432" orient="horz"/>
        <p:guide pos="3840"/>
        <p:guide pos="4883"/>
        <p:guide pos="618" orient="horz"/>
        <p:guide pos="1525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7" Type="http://customschemas.google.com/relationships/presentationmetadata" Target="metadata"/><Relationship Id="rId156" Type="http://schemas.openxmlformats.org/officeDocument/2006/relationships/slide" Target="slides/slide151.xml"/><Relationship Id="rId155" Type="http://schemas.openxmlformats.org/officeDocument/2006/relationships/slide" Target="slides/slide1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10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Google Shape;1908;p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10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10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0" name="Google Shape;1930;p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10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4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10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6" name="Google Shape;1956;p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10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p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10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3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p10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5" name="Google Shape;1995;p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10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8" name="Google Shape;2008;p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10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1" name="Google Shape;2021;p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1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5" name="Google Shape;2035;p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1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0" name="Google Shape;2050;p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p1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6" name="Google Shape;2056;p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1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1" name="Google Shape;2071;p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1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7" name="Google Shape;2077;p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7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p1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9" name="Google Shape;2099;p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9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p1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1" name="Google Shape;2111;p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1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3" name="Google Shape;2123;p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p1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5" name="Google Shape;2135;p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1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7" name="Google Shape;2147;p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7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p1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9" name="Google Shape;2159;p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9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1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1" name="Google Shape;2171;p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p1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3" name="Google Shape;2183;p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4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1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6" name="Google Shape;2196;p1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p1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0" name="Google Shape;2210;p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p1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6" name="Google Shape;2216;p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2" name="Google Shape;2222;p1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3" name="Google Shape;2223;p1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0" name="Google Shape;2230;p1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1" name="Google Shape;2231;p1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p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1" name="Google Shape;2251;p1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2" name="Google Shape;2252;p1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8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p1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0" name="Google Shape;2270;p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4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1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6" name="Google Shape;2286;p1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Google Shape;2292;p1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3" name="Google Shape;2293;p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1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9" name="Google Shape;2299;p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3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p1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5" name="Google Shape;2305;p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9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p1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1" name="Google Shape;2321;p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5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1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7" name="Google Shape;2337;p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p1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3" name="Google Shape;2353;p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7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8" name="Google Shape;2368;p1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9" name="Google Shape;2369;p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3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1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5" name="Google Shape;2385;p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0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1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2" name="Google Shape;2402;p1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7" name="Shape 2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8" name="Google Shape;2418;p1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9" name="Google Shape;2419;p1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4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p1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6" name="Google Shape;2436;p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p1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3" name="Google Shape;2453;p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8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9" name="Google Shape;2469;p1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0" name="Google Shape;2470;p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4" name="Shape 2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p1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6" name="Google Shape;2476;p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1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3" name="Google Shape;2493;p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1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9" name="Google Shape;2509;p1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3" name="Shape 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4" name="Google Shape;2524;p1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5" name="Google Shape;2525;p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0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1" name="Google Shape;2541;p1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2" name="Google Shape;2542;p1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6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p1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8" name="Google Shape;2558;p1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2" name="Shape 2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3" name="Google Shape;2573;p1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4" name="Google Shape;2574;p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9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p1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1" name="Google Shape;2591;p1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6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6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6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6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7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7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p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p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8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8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9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Google Shape;1651;p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p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9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9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9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6" name="Google Shape;1766;p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9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0" name="Google Shape;1800;p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p9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1" name="Google Shape;1871;p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5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6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6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6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6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6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6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6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5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1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5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5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5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5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5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5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6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6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6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6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6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5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6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20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22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22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22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22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22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22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22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6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22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22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22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22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22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6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22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22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22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22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6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Relationship Id="rId3" Type="http://schemas.openxmlformats.org/officeDocument/2006/relationships/hyperlink" Target="https://arxiv.org/pdf/2401.08916v1" TargetMode="External"/><Relationship Id="rId4" Type="http://schemas.openxmlformats.org/officeDocument/2006/relationships/image" Target="../media/image30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22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22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22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22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22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22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6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22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22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22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22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22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22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22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22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6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22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1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6.png"/><Relationship Id="rId7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1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hyperlink" Target="https://habr.com/ru/companies/sberdevices/articles/936852/" TargetMode="External"/><Relationship Id="rId4" Type="http://schemas.openxmlformats.org/officeDocument/2006/relationships/image" Target="../media/image4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s://habr.com/ru/companies/sberdevices/articles/936852/" TargetMode="External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6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habr.com/ru/companies/sberdevices/articles/936852/" TargetMode="External"/><Relationship Id="rId4" Type="http://schemas.openxmlformats.org/officeDocument/2006/relationships/image" Target="../media/image4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machinelearning.apple.com/research/voice-trigger" TargetMode="External"/><Relationship Id="rId4" Type="http://schemas.openxmlformats.org/officeDocument/2006/relationships/image" Target="../media/image27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2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22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22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22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6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22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22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22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22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22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22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22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22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22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-US"/>
              <a:t>Speech Task Overview 2</a:t>
            </a:r>
            <a:endParaRPr/>
          </a:p>
        </p:txBody>
      </p:sp>
      <p:sp>
        <p:nvSpPr>
          <p:cNvPr id="89" name="Google Shape;89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Болотов Дмитрий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0"/>
          <p:cNvSpPr/>
          <p:nvPr/>
        </p:nvSpPr>
        <p:spPr>
          <a:xfrm>
            <a:off x="340764" y="982254"/>
            <a:ext cx="5755236" cy="287854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адиомикрофон" id="206" name="Google Shape;20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493" y="1507029"/>
            <a:ext cx="451257" cy="388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адиомикрофон" id="207" name="Google Shape;20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720" y="2227492"/>
            <a:ext cx="451258" cy="388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адиомикрофон" id="208" name="Google Shape;20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492" y="2947061"/>
            <a:ext cx="451258" cy="388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" name="Google Shape;209;p10"/>
          <p:cNvCxnSpPr>
            <a:stCxn id="208" idx="3"/>
          </p:cNvCxnSpPr>
          <p:nvPr/>
        </p:nvCxnSpPr>
        <p:spPr>
          <a:xfrm flipH="1" rot="10800000">
            <a:off x="939750" y="2417029"/>
            <a:ext cx="372600" cy="7242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0" name="Google Shape;210;p10"/>
          <p:cNvCxnSpPr>
            <a:stCxn id="207" idx="3"/>
          </p:cNvCxnSpPr>
          <p:nvPr/>
        </p:nvCxnSpPr>
        <p:spPr>
          <a:xfrm flipH="1" rot="10800000">
            <a:off x="932978" y="2417159"/>
            <a:ext cx="379200" cy="45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1" name="Google Shape;211;p10"/>
          <p:cNvCxnSpPr>
            <a:stCxn id="206" idx="3"/>
          </p:cNvCxnSpPr>
          <p:nvPr/>
        </p:nvCxnSpPr>
        <p:spPr>
          <a:xfrm>
            <a:off x="939750" y="1701196"/>
            <a:ext cx="372600" cy="7158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Количество" id="212" name="Google Shape;21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3359698" y="1115939"/>
            <a:ext cx="537975" cy="537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Количество" id="213" name="Google Shape;21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3359697" y="3141228"/>
            <a:ext cx="537975" cy="537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Google Shape;214;p10"/>
          <p:cNvCxnSpPr/>
          <p:nvPr/>
        </p:nvCxnSpPr>
        <p:spPr>
          <a:xfrm>
            <a:off x="6312024" y="2421526"/>
            <a:ext cx="1230774" cy="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15" name="Google Shape;215;p10"/>
          <p:cNvSpPr/>
          <p:nvPr/>
        </p:nvSpPr>
        <p:spPr>
          <a:xfrm>
            <a:off x="4180273" y="2030319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</a:t>
            </a:r>
            <a:endParaRPr/>
          </a:p>
        </p:txBody>
      </p:sp>
      <p:sp>
        <p:nvSpPr>
          <p:cNvPr id="216" name="Google Shape;216;p10"/>
          <p:cNvSpPr/>
          <p:nvPr/>
        </p:nvSpPr>
        <p:spPr>
          <a:xfrm>
            <a:off x="1308806" y="2042585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Speech Enhancement</a:t>
            </a:r>
            <a:endParaRPr/>
          </a:p>
        </p:txBody>
      </p:sp>
      <p:cxnSp>
        <p:nvCxnSpPr>
          <p:cNvPr id="217" name="Google Shape;217;p10"/>
          <p:cNvCxnSpPr/>
          <p:nvPr/>
        </p:nvCxnSpPr>
        <p:spPr>
          <a:xfrm rot="10800000">
            <a:off x="3633836" y="2096977"/>
            <a:ext cx="0" cy="647922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18" name="Google Shape;218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5210" y="1126799"/>
            <a:ext cx="1724837" cy="686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82339" y="1164580"/>
            <a:ext cx="1724837" cy="7125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" name="Google Shape;220;p10"/>
          <p:cNvCxnSpPr/>
          <p:nvPr/>
        </p:nvCxnSpPr>
        <p:spPr>
          <a:xfrm rot="10800000">
            <a:off x="5015880" y="1182816"/>
            <a:ext cx="0" cy="71254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21" name="Google Shape;221;p10"/>
          <p:cNvCxnSpPr/>
          <p:nvPr/>
        </p:nvCxnSpPr>
        <p:spPr>
          <a:xfrm rot="10800000">
            <a:off x="4799856" y="1182816"/>
            <a:ext cx="0" cy="71254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22" name="Google Shape;222;p10"/>
          <p:cNvSpPr txBox="1"/>
          <p:nvPr>
            <p:ph type="title"/>
          </p:nvPr>
        </p:nvSpPr>
        <p:spPr>
          <a:xfrm>
            <a:off x="340776" y="0"/>
            <a:ext cx="5755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Voice assistant pipeline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100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detection: метрики</a:t>
            </a:r>
            <a:endParaRPr b="0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1" name="Google Shape;1911;p100"/>
          <p:cNvSpPr txBox="1"/>
          <p:nvPr>
            <p:ph idx="1" type="body"/>
          </p:nvPr>
        </p:nvSpPr>
        <p:spPr>
          <a:xfrm>
            <a:off x="838200" y="1825625"/>
            <a:ext cx="10515600" cy="466725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963" r="-240" t="-162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101"/>
          <p:cNvSpPr/>
          <p:nvPr/>
        </p:nvSpPr>
        <p:spPr>
          <a:xfrm>
            <a:off x="1559496" y="2060848"/>
            <a:ext cx="9073008" cy="351061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7" name="Google Shape;1917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229869" y="2517016"/>
            <a:ext cx="3145281" cy="1299138"/>
          </a:xfrm>
          <a:prstGeom prst="rect">
            <a:avLst/>
          </a:prstGeom>
          <a:noFill/>
          <a:ln>
            <a:noFill/>
          </a:ln>
        </p:spPr>
      </p:pic>
      <p:sp>
        <p:nvSpPr>
          <p:cNvPr id="1918" name="Google Shape;1918;p101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detection: audio features</a:t>
            </a:r>
            <a:endParaRPr/>
          </a:p>
        </p:txBody>
      </p:sp>
      <p:sp>
        <p:nvSpPr>
          <p:cNvPr id="1919" name="Google Shape;1919;p101"/>
          <p:cNvSpPr/>
          <p:nvPr/>
        </p:nvSpPr>
        <p:spPr>
          <a:xfrm>
            <a:off x="7517364" y="4624853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/>
          </a:p>
        </p:txBody>
      </p:sp>
      <p:sp>
        <p:nvSpPr>
          <p:cNvPr id="1920" name="Google Shape;1920;p101"/>
          <p:cNvSpPr/>
          <p:nvPr/>
        </p:nvSpPr>
        <p:spPr>
          <a:xfrm>
            <a:off x="5233580" y="1392991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cxnSp>
        <p:nvCxnSpPr>
          <p:cNvPr id="1921" name="Google Shape;1921;p101"/>
          <p:cNvCxnSpPr/>
          <p:nvPr/>
        </p:nvCxnSpPr>
        <p:spPr>
          <a:xfrm rot="10800000">
            <a:off x="2420700" y="2481768"/>
            <a:ext cx="0" cy="129614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922" name="Google Shape;1922;p101"/>
          <p:cNvSpPr/>
          <p:nvPr/>
        </p:nvSpPr>
        <p:spPr>
          <a:xfrm>
            <a:off x="3911233" y="2958443"/>
            <a:ext cx="180020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Feature extractor</a:t>
            </a:r>
            <a:endParaRPr/>
          </a:p>
        </p:txBody>
      </p:sp>
      <p:cxnSp>
        <p:nvCxnSpPr>
          <p:cNvPr id="1923" name="Google Shape;1923;p101"/>
          <p:cNvCxnSpPr/>
          <p:nvPr/>
        </p:nvCxnSpPr>
        <p:spPr>
          <a:xfrm rot="10800000">
            <a:off x="2924756" y="2481768"/>
            <a:ext cx="0" cy="129614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924" name="Google Shape;1924;p101"/>
          <p:cNvCxnSpPr/>
          <p:nvPr/>
        </p:nvCxnSpPr>
        <p:spPr>
          <a:xfrm>
            <a:off x="3244940" y="3211803"/>
            <a:ext cx="432048" cy="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925" name="Google Shape;1925;p101"/>
          <p:cNvCxnSpPr/>
          <p:nvPr/>
        </p:nvCxnSpPr>
        <p:spPr>
          <a:xfrm>
            <a:off x="5949092" y="3211803"/>
            <a:ext cx="432048" cy="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1926" name="Google Shape;1926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3422" y="2694660"/>
            <a:ext cx="3392724" cy="10342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27" name="Google Shape;1927;p101"/>
          <p:cNvCxnSpPr/>
          <p:nvPr/>
        </p:nvCxnSpPr>
        <p:spPr>
          <a:xfrm rot="5400000">
            <a:off x="8163760" y="4149080"/>
            <a:ext cx="432048" cy="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102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detection: audio features</a:t>
            </a:r>
            <a:endParaRPr/>
          </a:p>
        </p:txBody>
      </p:sp>
      <p:sp>
        <p:nvSpPr>
          <p:cNvPr id="1933" name="Google Shape;1933;p102"/>
          <p:cNvSpPr/>
          <p:nvPr/>
        </p:nvSpPr>
        <p:spPr>
          <a:xfrm>
            <a:off x="4007768" y="159235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4" name="Google Shape;1934;p102"/>
          <p:cNvSpPr/>
          <p:nvPr/>
        </p:nvSpPr>
        <p:spPr>
          <a:xfrm>
            <a:off x="4260121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/>
          </a:p>
        </p:txBody>
      </p:sp>
      <p:sp>
        <p:nvSpPr>
          <p:cNvPr id="1935" name="Google Shape;1935;p102"/>
          <p:cNvSpPr/>
          <p:nvPr/>
        </p:nvSpPr>
        <p:spPr>
          <a:xfrm>
            <a:off x="4260121" y="1736368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sp>
        <p:nvSpPr>
          <p:cNvPr id="1936" name="Google Shape;1936;p102"/>
          <p:cNvSpPr/>
          <p:nvPr/>
        </p:nvSpPr>
        <p:spPr>
          <a:xfrm>
            <a:off x="6489667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endParaRPr/>
          </a:p>
        </p:txBody>
      </p:sp>
      <p:sp>
        <p:nvSpPr>
          <p:cNvPr id="1937" name="Google Shape;1937;p102"/>
          <p:cNvSpPr/>
          <p:nvPr/>
        </p:nvSpPr>
        <p:spPr>
          <a:xfrm>
            <a:off x="3194173" y="5228993"/>
            <a:ext cx="3852210" cy="109748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Assistant platform: </a:t>
            </a:r>
            <a:b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Intent recognition, Search, </a:t>
            </a:r>
            <a:b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Dialog Management, Skills</a:t>
            </a:r>
            <a:endParaRPr/>
          </a:p>
        </p:txBody>
      </p:sp>
      <p:pic>
        <p:nvPicPr>
          <p:cNvPr id="1938" name="Google Shape;1938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218496" y="2939688"/>
            <a:ext cx="3145281" cy="12991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39" name="Google Shape;1939;p102"/>
          <p:cNvCxnSpPr/>
          <p:nvPr/>
        </p:nvCxnSpPr>
        <p:spPr>
          <a:xfrm rot="10800000">
            <a:off x="4871864" y="2924944"/>
            <a:ext cx="0" cy="129614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940" name="Google Shape;1940;p102"/>
          <p:cNvCxnSpPr/>
          <p:nvPr/>
        </p:nvCxnSpPr>
        <p:spPr>
          <a:xfrm rot="10800000">
            <a:off x="5375920" y="2924944"/>
            <a:ext cx="0" cy="129614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103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detection: audio features</a:t>
            </a:r>
            <a:endParaRPr/>
          </a:p>
        </p:txBody>
      </p:sp>
      <p:sp>
        <p:nvSpPr>
          <p:cNvPr id="1946" name="Google Shape;1946;p103"/>
          <p:cNvSpPr/>
          <p:nvPr/>
        </p:nvSpPr>
        <p:spPr>
          <a:xfrm>
            <a:off x="4007768" y="159235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7" name="Google Shape;1947;p103"/>
          <p:cNvSpPr/>
          <p:nvPr/>
        </p:nvSpPr>
        <p:spPr>
          <a:xfrm>
            <a:off x="4260121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/>
          </a:p>
        </p:txBody>
      </p:sp>
      <p:sp>
        <p:nvSpPr>
          <p:cNvPr id="1948" name="Google Shape;1948;p103"/>
          <p:cNvSpPr/>
          <p:nvPr/>
        </p:nvSpPr>
        <p:spPr>
          <a:xfrm>
            <a:off x="4260121" y="1736368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sp>
        <p:nvSpPr>
          <p:cNvPr id="1949" name="Google Shape;1949;p103"/>
          <p:cNvSpPr/>
          <p:nvPr/>
        </p:nvSpPr>
        <p:spPr>
          <a:xfrm>
            <a:off x="3194173" y="5228993"/>
            <a:ext cx="3852210" cy="109748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Assistant platform: </a:t>
            </a:r>
            <a:b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Intent recognition, Search, </a:t>
            </a:r>
            <a:b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Dialog Management, Skills</a:t>
            </a:r>
            <a:endParaRPr/>
          </a:p>
        </p:txBody>
      </p:sp>
      <p:cxnSp>
        <p:nvCxnSpPr>
          <p:cNvPr id="1950" name="Google Shape;1950;p103"/>
          <p:cNvCxnSpPr/>
          <p:nvPr/>
        </p:nvCxnSpPr>
        <p:spPr>
          <a:xfrm rot="10800000">
            <a:off x="5807968" y="2924944"/>
            <a:ext cx="0" cy="129614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951" name="Google Shape;1951;p103"/>
          <p:cNvSpPr/>
          <p:nvPr/>
        </p:nvSpPr>
        <p:spPr>
          <a:xfrm>
            <a:off x="6489667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endParaRPr/>
          </a:p>
        </p:txBody>
      </p:sp>
      <p:pic>
        <p:nvPicPr>
          <p:cNvPr id="1952" name="Google Shape;1952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650544" y="2937199"/>
            <a:ext cx="3145281" cy="12991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3" name="Google Shape;1953;p103"/>
          <p:cNvCxnSpPr/>
          <p:nvPr/>
        </p:nvCxnSpPr>
        <p:spPr>
          <a:xfrm rot="10800000">
            <a:off x="4871864" y="2924944"/>
            <a:ext cx="0" cy="129614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7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p104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detection: audio features</a:t>
            </a:r>
            <a:endParaRPr/>
          </a:p>
        </p:txBody>
      </p:sp>
      <p:sp>
        <p:nvSpPr>
          <p:cNvPr id="1959" name="Google Shape;1959;p104"/>
          <p:cNvSpPr/>
          <p:nvPr/>
        </p:nvSpPr>
        <p:spPr>
          <a:xfrm>
            <a:off x="4007768" y="159235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0" name="Google Shape;1960;p104"/>
          <p:cNvSpPr/>
          <p:nvPr/>
        </p:nvSpPr>
        <p:spPr>
          <a:xfrm>
            <a:off x="4260121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/>
          </a:p>
        </p:txBody>
      </p:sp>
      <p:sp>
        <p:nvSpPr>
          <p:cNvPr id="1961" name="Google Shape;1961;p104"/>
          <p:cNvSpPr/>
          <p:nvPr/>
        </p:nvSpPr>
        <p:spPr>
          <a:xfrm>
            <a:off x="4260121" y="1736368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sp>
        <p:nvSpPr>
          <p:cNvPr id="1962" name="Google Shape;1962;p104"/>
          <p:cNvSpPr/>
          <p:nvPr/>
        </p:nvSpPr>
        <p:spPr>
          <a:xfrm>
            <a:off x="3194173" y="5228993"/>
            <a:ext cx="3852210" cy="109748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Assistant platform: </a:t>
            </a:r>
            <a:b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Intent recognition, Search, </a:t>
            </a:r>
            <a:b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Dialog Management, Skills</a:t>
            </a:r>
            <a:endParaRPr/>
          </a:p>
        </p:txBody>
      </p:sp>
      <p:cxnSp>
        <p:nvCxnSpPr>
          <p:cNvPr id="1963" name="Google Shape;1963;p104"/>
          <p:cNvCxnSpPr/>
          <p:nvPr/>
        </p:nvCxnSpPr>
        <p:spPr>
          <a:xfrm rot="10800000">
            <a:off x="6312024" y="2924944"/>
            <a:ext cx="0" cy="129614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964" name="Google Shape;1964;p104"/>
          <p:cNvSpPr/>
          <p:nvPr/>
        </p:nvSpPr>
        <p:spPr>
          <a:xfrm>
            <a:off x="6489667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endParaRPr/>
          </a:p>
        </p:txBody>
      </p:sp>
      <p:pic>
        <p:nvPicPr>
          <p:cNvPr id="1965" name="Google Shape;1965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3167563" y="2933665"/>
            <a:ext cx="3145281" cy="12991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6" name="Google Shape;1966;p104"/>
          <p:cNvCxnSpPr/>
          <p:nvPr/>
        </p:nvCxnSpPr>
        <p:spPr>
          <a:xfrm rot="10800000">
            <a:off x="4871864" y="2924944"/>
            <a:ext cx="0" cy="129614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p105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detection: audio features</a:t>
            </a:r>
            <a:endParaRPr/>
          </a:p>
        </p:txBody>
      </p:sp>
      <p:sp>
        <p:nvSpPr>
          <p:cNvPr id="1972" name="Google Shape;1972;p105"/>
          <p:cNvSpPr/>
          <p:nvPr/>
        </p:nvSpPr>
        <p:spPr>
          <a:xfrm>
            <a:off x="4007768" y="159235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3" name="Google Shape;1973;p105"/>
          <p:cNvSpPr/>
          <p:nvPr/>
        </p:nvSpPr>
        <p:spPr>
          <a:xfrm>
            <a:off x="4260121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/>
          </a:p>
        </p:txBody>
      </p:sp>
      <p:sp>
        <p:nvSpPr>
          <p:cNvPr id="1974" name="Google Shape;1974;p105"/>
          <p:cNvSpPr/>
          <p:nvPr/>
        </p:nvSpPr>
        <p:spPr>
          <a:xfrm>
            <a:off x="4260121" y="1736368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sp>
        <p:nvSpPr>
          <p:cNvPr id="1975" name="Google Shape;1975;p105"/>
          <p:cNvSpPr/>
          <p:nvPr/>
        </p:nvSpPr>
        <p:spPr>
          <a:xfrm>
            <a:off x="3194173" y="5228993"/>
            <a:ext cx="3852210" cy="109748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Assistant platform: </a:t>
            </a:r>
            <a:b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Intent recognition, Search, </a:t>
            </a:r>
            <a:b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Dialog Management, Skills</a:t>
            </a:r>
            <a:endParaRPr/>
          </a:p>
        </p:txBody>
      </p:sp>
      <p:cxnSp>
        <p:nvCxnSpPr>
          <p:cNvPr id="1976" name="Google Shape;1976;p105"/>
          <p:cNvCxnSpPr/>
          <p:nvPr/>
        </p:nvCxnSpPr>
        <p:spPr>
          <a:xfrm rot="10800000">
            <a:off x="6960096" y="2924944"/>
            <a:ext cx="0" cy="129614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977" name="Google Shape;1977;p105"/>
          <p:cNvSpPr/>
          <p:nvPr/>
        </p:nvSpPr>
        <p:spPr>
          <a:xfrm>
            <a:off x="6489667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endParaRPr/>
          </a:p>
        </p:txBody>
      </p:sp>
      <p:cxnSp>
        <p:nvCxnSpPr>
          <p:cNvPr id="1978" name="Google Shape;1978;p105"/>
          <p:cNvCxnSpPr/>
          <p:nvPr/>
        </p:nvCxnSpPr>
        <p:spPr>
          <a:xfrm rot="10800000">
            <a:off x="4871864" y="2924944"/>
            <a:ext cx="0" cy="129614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1979" name="Google Shape;1979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3814815" y="2939871"/>
            <a:ext cx="3145281" cy="1299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106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detection: audio features</a:t>
            </a:r>
            <a:endParaRPr/>
          </a:p>
        </p:txBody>
      </p:sp>
      <p:sp>
        <p:nvSpPr>
          <p:cNvPr id="1985" name="Google Shape;1985;p106"/>
          <p:cNvSpPr/>
          <p:nvPr/>
        </p:nvSpPr>
        <p:spPr>
          <a:xfrm>
            <a:off x="4007768" y="159235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6" name="Google Shape;1986;p106"/>
          <p:cNvSpPr/>
          <p:nvPr/>
        </p:nvSpPr>
        <p:spPr>
          <a:xfrm>
            <a:off x="4260121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/>
          </a:p>
        </p:txBody>
      </p:sp>
      <p:sp>
        <p:nvSpPr>
          <p:cNvPr id="1987" name="Google Shape;1987;p106"/>
          <p:cNvSpPr/>
          <p:nvPr/>
        </p:nvSpPr>
        <p:spPr>
          <a:xfrm>
            <a:off x="4260121" y="1736368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sp>
        <p:nvSpPr>
          <p:cNvPr id="1988" name="Google Shape;1988;p106"/>
          <p:cNvSpPr/>
          <p:nvPr/>
        </p:nvSpPr>
        <p:spPr>
          <a:xfrm>
            <a:off x="3194173" y="5228993"/>
            <a:ext cx="3852210" cy="109748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Assistant platform: </a:t>
            </a:r>
            <a:b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Intent recognition, Search, </a:t>
            </a:r>
            <a:b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Dialog Management, Skills</a:t>
            </a:r>
            <a:endParaRPr/>
          </a:p>
        </p:txBody>
      </p:sp>
      <p:cxnSp>
        <p:nvCxnSpPr>
          <p:cNvPr id="1989" name="Google Shape;1989;p106"/>
          <p:cNvCxnSpPr/>
          <p:nvPr/>
        </p:nvCxnSpPr>
        <p:spPr>
          <a:xfrm rot="10800000">
            <a:off x="7464152" y="2924944"/>
            <a:ext cx="0" cy="129614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990" name="Google Shape;1990;p106"/>
          <p:cNvSpPr/>
          <p:nvPr/>
        </p:nvSpPr>
        <p:spPr>
          <a:xfrm>
            <a:off x="6489667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endParaRPr/>
          </a:p>
        </p:txBody>
      </p:sp>
      <p:cxnSp>
        <p:nvCxnSpPr>
          <p:cNvPr id="1991" name="Google Shape;1991;p106"/>
          <p:cNvCxnSpPr/>
          <p:nvPr/>
        </p:nvCxnSpPr>
        <p:spPr>
          <a:xfrm rot="10800000">
            <a:off x="4871864" y="2924944"/>
            <a:ext cx="0" cy="129614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1992" name="Google Shape;1992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4284179" y="2944617"/>
            <a:ext cx="3145281" cy="1299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6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p107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detection: audio features</a:t>
            </a:r>
            <a:endParaRPr/>
          </a:p>
        </p:txBody>
      </p:sp>
      <p:sp>
        <p:nvSpPr>
          <p:cNvPr id="1998" name="Google Shape;1998;p107"/>
          <p:cNvSpPr/>
          <p:nvPr/>
        </p:nvSpPr>
        <p:spPr>
          <a:xfrm>
            <a:off x="4007768" y="159235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9" name="Google Shape;1999;p107"/>
          <p:cNvSpPr/>
          <p:nvPr/>
        </p:nvSpPr>
        <p:spPr>
          <a:xfrm>
            <a:off x="4260121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/>
          </a:p>
        </p:txBody>
      </p:sp>
      <p:sp>
        <p:nvSpPr>
          <p:cNvPr id="2000" name="Google Shape;2000;p107"/>
          <p:cNvSpPr/>
          <p:nvPr/>
        </p:nvSpPr>
        <p:spPr>
          <a:xfrm>
            <a:off x="4260121" y="1736368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sp>
        <p:nvSpPr>
          <p:cNvPr id="2001" name="Google Shape;2001;p107"/>
          <p:cNvSpPr/>
          <p:nvPr/>
        </p:nvSpPr>
        <p:spPr>
          <a:xfrm>
            <a:off x="3194173" y="5228993"/>
            <a:ext cx="3852210" cy="109748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Assistant platform: </a:t>
            </a:r>
            <a:b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Intent recognition, Search, </a:t>
            </a:r>
            <a:b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Dialog Management, Skills</a:t>
            </a:r>
            <a:endParaRPr/>
          </a:p>
        </p:txBody>
      </p:sp>
      <p:cxnSp>
        <p:nvCxnSpPr>
          <p:cNvPr id="2002" name="Google Shape;2002;p107"/>
          <p:cNvCxnSpPr/>
          <p:nvPr/>
        </p:nvCxnSpPr>
        <p:spPr>
          <a:xfrm rot="10800000">
            <a:off x="7896200" y="2924944"/>
            <a:ext cx="0" cy="129614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003" name="Google Shape;2003;p107"/>
          <p:cNvSpPr/>
          <p:nvPr/>
        </p:nvSpPr>
        <p:spPr>
          <a:xfrm>
            <a:off x="6489667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endParaRPr/>
          </a:p>
        </p:txBody>
      </p:sp>
      <p:cxnSp>
        <p:nvCxnSpPr>
          <p:cNvPr id="2004" name="Google Shape;2004;p107"/>
          <p:cNvCxnSpPr/>
          <p:nvPr/>
        </p:nvCxnSpPr>
        <p:spPr>
          <a:xfrm rot="10800000">
            <a:off x="4871864" y="2924944"/>
            <a:ext cx="0" cy="129614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2005" name="Google Shape;2005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4750919" y="2939060"/>
            <a:ext cx="3145281" cy="1299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p108"/>
          <p:cNvSpPr/>
          <p:nvPr/>
        </p:nvSpPr>
        <p:spPr>
          <a:xfrm>
            <a:off x="4007768" y="159235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1" name="Google Shape;2011;p108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detection: audio features</a:t>
            </a:r>
            <a:endParaRPr/>
          </a:p>
        </p:txBody>
      </p:sp>
      <p:sp>
        <p:nvSpPr>
          <p:cNvPr id="2012" name="Google Shape;2012;p108"/>
          <p:cNvSpPr/>
          <p:nvPr/>
        </p:nvSpPr>
        <p:spPr>
          <a:xfrm>
            <a:off x="4260121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/>
          </a:p>
        </p:txBody>
      </p:sp>
      <p:sp>
        <p:nvSpPr>
          <p:cNvPr id="2013" name="Google Shape;2013;p108"/>
          <p:cNvSpPr/>
          <p:nvPr/>
        </p:nvSpPr>
        <p:spPr>
          <a:xfrm>
            <a:off x="4260121" y="1736368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sp>
        <p:nvSpPr>
          <p:cNvPr id="2014" name="Google Shape;2014;p108"/>
          <p:cNvSpPr/>
          <p:nvPr/>
        </p:nvSpPr>
        <p:spPr>
          <a:xfrm>
            <a:off x="3194173" y="5228993"/>
            <a:ext cx="3852210" cy="109748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Assistant platform: </a:t>
            </a:r>
            <a:b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Intent recognition, Search, </a:t>
            </a:r>
            <a:b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Dialog Management, Skills</a:t>
            </a:r>
            <a:endParaRPr/>
          </a:p>
        </p:txBody>
      </p:sp>
      <p:cxnSp>
        <p:nvCxnSpPr>
          <p:cNvPr id="2015" name="Google Shape;2015;p108"/>
          <p:cNvCxnSpPr/>
          <p:nvPr/>
        </p:nvCxnSpPr>
        <p:spPr>
          <a:xfrm rot="10800000">
            <a:off x="7896200" y="2924944"/>
            <a:ext cx="0" cy="129614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016" name="Google Shape;2016;p108"/>
          <p:cNvCxnSpPr/>
          <p:nvPr/>
        </p:nvCxnSpPr>
        <p:spPr>
          <a:xfrm rot="10800000">
            <a:off x="4871864" y="2924944"/>
            <a:ext cx="0" cy="129614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017" name="Google Shape;2017;p108"/>
          <p:cNvSpPr/>
          <p:nvPr/>
        </p:nvSpPr>
        <p:spPr>
          <a:xfrm>
            <a:off x="6489667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endParaRPr/>
          </a:p>
        </p:txBody>
      </p:sp>
      <p:pic>
        <p:nvPicPr>
          <p:cNvPr id="2018" name="Google Shape;2018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4750919" y="2939060"/>
            <a:ext cx="3145281" cy="1299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p109"/>
          <p:cNvSpPr/>
          <p:nvPr/>
        </p:nvSpPr>
        <p:spPr>
          <a:xfrm>
            <a:off x="4007768" y="159235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4" name="Google Shape;2024;p109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detection: audio features</a:t>
            </a:r>
            <a:endParaRPr/>
          </a:p>
        </p:txBody>
      </p:sp>
      <p:sp>
        <p:nvSpPr>
          <p:cNvPr id="2025" name="Google Shape;2025;p109"/>
          <p:cNvSpPr/>
          <p:nvPr/>
        </p:nvSpPr>
        <p:spPr>
          <a:xfrm>
            <a:off x="4260121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/>
          </a:p>
        </p:txBody>
      </p:sp>
      <p:sp>
        <p:nvSpPr>
          <p:cNvPr id="2026" name="Google Shape;2026;p109"/>
          <p:cNvSpPr/>
          <p:nvPr/>
        </p:nvSpPr>
        <p:spPr>
          <a:xfrm>
            <a:off x="4260121" y="1736368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sp>
        <p:nvSpPr>
          <p:cNvPr id="2027" name="Google Shape;2027;p109"/>
          <p:cNvSpPr/>
          <p:nvPr/>
        </p:nvSpPr>
        <p:spPr>
          <a:xfrm>
            <a:off x="3194173" y="5228993"/>
            <a:ext cx="3852210" cy="109748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Assistant platform: </a:t>
            </a:r>
            <a:b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Intent recognition, Search, </a:t>
            </a:r>
            <a:b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Dialog Management, Skills</a:t>
            </a:r>
            <a:endParaRPr/>
          </a:p>
        </p:txBody>
      </p:sp>
      <p:cxnSp>
        <p:nvCxnSpPr>
          <p:cNvPr id="2028" name="Google Shape;2028;p109"/>
          <p:cNvCxnSpPr/>
          <p:nvPr/>
        </p:nvCxnSpPr>
        <p:spPr>
          <a:xfrm rot="10800000">
            <a:off x="7896200" y="2924944"/>
            <a:ext cx="0" cy="129614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029" name="Google Shape;2029;p109"/>
          <p:cNvCxnSpPr/>
          <p:nvPr/>
        </p:nvCxnSpPr>
        <p:spPr>
          <a:xfrm rot="10800000">
            <a:off x="4871864" y="2924944"/>
            <a:ext cx="0" cy="129614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030" name="Google Shape;2030;p109"/>
          <p:cNvSpPr/>
          <p:nvPr/>
        </p:nvSpPr>
        <p:spPr>
          <a:xfrm>
            <a:off x="6489667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endParaRPr/>
          </a:p>
        </p:txBody>
      </p:sp>
      <p:cxnSp>
        <p:nvCxnSpPr>
          <p:cNvPr id="2031" name="Google Shape;2031;p109"/>
          <p:cNvCxnSpPr/>
          <p:nvPr/>
        </p:nvCxnSpPr>
        <p:spPr>
          <a:xfrm>
            <a:off x="5120278" y="4317464"/>
            <a:ext cx="2263" cy="911529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032" name="Google Shape;2032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4750919" y="2939060"/>
            <a:ext cx="3145281" cy="1299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1"/>
          <p:cNvSpPr/>
          <p:nvPr/>
        </p:nvSpPr>
        <p:spPr>
          <a:xfrm>
            <a:off x="340764" y="982254"/>
            <a:ext cx="5755236" cy="287854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адиомикрофон" id="228" name="Google Shape;22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493" y="1507029"/>
            <a:ext cx="451257" cy="388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адиомикрофон" id="229" name="Google Shape;22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720" y="2227492"/>
            <a:ext cx="451258" cy="388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адиомикрофон" id="230" name="Google Shape;23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492" y="2947061"/>
            <a:ext cx="451258" cy="388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1" name="Google Shape;231;p11"/>
          <p:cNvCxnSpPr>
            <a:stCxn id="230" idx="3"/>
          </p:cNvCxnSpPr>
          <p:nvPr/>
        </p:nvCxnSpPr>
        <p:spPr>
          <a:xfrm flipH="1" rot="10800000">
            <a:off x="939750" y="2417029"/>
            <a:ext cx="372600" cy="7242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2" name="Google Shape;232;p11"/>
          <p:cNvCxnSpPr>
            <a:stCxn id="229" idx="3"/>
          </p:cNvCxnSpPr>
          <p:nvPr/>
        </p:nvCxnSpPr>
        <p:spPr>
          <a:xfrm flipH="1" rot="10800000">
            <a:off x="932978" y="2417159"/>
            <a:ext cx="379200" cy="45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3" name="Google Shape;233;p11"/>
          <p:cNvCxnSpPr>
            <a:stCxn id="228" idx="3"/>
          </p:cNvCxnSpPr>
          <p:nvPr/>
        </p:nvCxnSpPr>
        <p:spPr>
          <a:xfrm>
            <a:off x="939750" y="1701196"/>
            <a:ext cx="372600" cy="7158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Количество" id="234" name="Google Shape;23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3359698" y="1115939"/>
            <a:ext cx="537975" cy="537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Количество" id="235" name="Google Shape;23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3359697" y="3141228"/>
            <a:ext cx="537975" cy="53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1"/>
          <p:cNvSpPr/>
          <p:nvPr/>
        </p:nvSpPr>
        <p:spPr>
          <a:xfrm>
            <a:off x="7751763" y="213133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Validation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7" name="Google Shape;237;p11"/>
          <p:cNvCxnSpPr/>
          <p:nvPr/>
        </p:nvCxnSpPr>
        <p:spPr>
          <a:xfrm>
            <a:off x="6312024" y="2421526"/>
            <a:ext cx="1230774" cy="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38" name="Google Shape;238;p11"/>
          <p:cNvSpPr/>
          <p:nvPr/>
        </p:nvSpPr>
        <p:spPr>
          <a:xfrm>
            <a:off x="4180273" y="2030319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</a:t>
            </a:r>
            <a:endParaRPr/>
          </a:p>
        </p:txBody>
      </p:sp>
      <p:sp>
        <p:nvSpPr>
          <p:cNvPr id="239" name="Google Shape;239;p11"/>
          <p:cNvSpPr/>
          <p:nvPr/>
        </p:nvSpPr>
        <p:spPr>
          <a:xfrm>
            <a:off x="1308806" y="2042585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Speech Enhancement</a:t>
            </a:r>
            <a:endParaRPr/>
          </a:p>
        </p:txBody>
      </p:sp>
      <p:cxnSp>
        <p:nvCxnSpPr>
          <p:cNvPr id="240" name="Google Shape;240;p11"/>
          <p:cNvCxnSpPr/>
          <p:nvPr/>
        </p:nvCxnSpPr>
        <p:spPr>
          <a:xfrm rot="10800000">
            <a:off x="3633836" y="2096977"/>
            <a:ext cx="0" cy="647922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41" name="Google Shape;241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5210" y="1126799"/>
            <a:ext cx="1724837" cy="686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82339" y="1164580"/>
            <a:ext cx="1724837" cy="7125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p11"/>
          <p:cNvCxnSpPr/>
          <p:nvPr/>
        </p:nvCxnSpPr>
        <p:spPr>
          <a:xfrm rot="10800000">
            <a:off x="5015880" y="1182816"/>
            <a:ext cx="0" cy="71254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44" name="Google Shape;244;p11"/>
          <p:cNvCxnSpPr/>
          <p:nvPr/>
        </p:nvCxnSpPr>
        <p:spPr>
          <a:xfrm rot="10800000">
            <a:off x="4799856" y="1182816"/>
            <a:ext cx="0" cy="71254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45" name="Google Shape;245;p11"/>
          <p:cNvSpPr txBox="1"/>
          <p:nvPr>
            <p:ph type="title"/>
          </p:nvPr>
        </p:nvSpPr>
        <p:spPr>
          <a:xfrm>
            <a:off x="340776" y="0"/>
            <a:ext cx="5755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Voice assistant pipeline</a:t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6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p110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detection: audio features</a:t>
            </a:r>
            <a:endParaRPr/>
          </a:p>
        </p:txBody>
      </p:sp>
      <p:sp>
        <p:nvSpPr>
          <p:cNvPr id="2038" name="Google Shape;2038;p110"/>
          <p:cNvSpPr txBox="1"/>
          <p:nvPr>
            <p:ph idx="1" type="body"/>
          </p:nvPr>
        </p:nvSpPr>
        <p:spPr>
          <a:xfrm>
            <a:off x="838199" y="1825625"/>
            <a:ext cx="5008574" cy="4500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/>
              <a:t>Преимущества:</a:t>
            </a:r>
            <a:br>
              <a:rPr lang="en-US" sz="2400"/>
            </a:br>
            <a:r>
              <a:rPr lang="en-US" sz="2400"/>
              <a:t>- Скорость инференса</a:t>
            </a:r>
            <a:br>
              <a:rPr lang="en-US" sz="2400"/>
            </a:br>
            <a:r>
              <a:rPr lang="en-US" sz="2400"/>
              <a:t>- Простота системы</a:t>
            </a:r>
            <a:br>
              <a:rPr lang="en-US" sz="2400"/>
            </a:br>
            <a:br>
              <a:rPr lang="en-US" sz="2400"/>
            </a:br>
            <a:r>
              <a:rPr lang="en-US" sz="2400"/>
              <a:t>Недостатки:</a:t>
            </a:r>
            <a:br>
              <a:rPr lang="en-US" sz="2400"/>
            </a:br>
            <a:r>
              <a:rPr lang="en-US" sz="2400"/>
              <a:t>- Точность</a:t>
            </a:r>
            <a:br>
              <a:rPr lang="en-US" sz="2400"/>
            </a:br>
            <a:r>
              <a:rPr lang="en-US" sz="2400"/>
              <a:t>- Не учитываем текстовые признаки</a:t>
            </a:r>
            <a:endParaRPr/>
          </a:p>
        </p:txBody>
      </p:sp>
      <p:sp>
        <p:nvSpPr>
          <p:cNvPr id="2039" name="Google Shape;2039;p110"/>
          <p:cNvSpPr/>
          <p:nvPr/>
        </p:nvSpPr>
        <p:spPr>
          <a:xfrm>
            <a:off x="6288953" y="1561266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0" name="Google Shape;2040;p110"/>
          <p:cNvSpPr/>
          <p:nvPr/>
        </p:nvSpPr>
        <p:spPr>
          <a:xfrm>
            <a:off x="6541306" y="2355574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/>
          </a:p>
        </p:txBody>
      </p:sp>
      <p:sp>
        <p:nvSpPr>
          <p:cNvPr id="2041" name="Google Shape;2041;p110"/>
          <p:cNvSpPr/>
          <p:nvPr/>
        </p:nvSpPr>
        <p:spPr>
          <a:xfrm>
            <a:off x="6541306" y="1705282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sp>
        <p:nvSpPr>
          <p:cNvPr id="2042" name="Google Shape;2042;p110"/>
          <p:cNvSpPr/>
          <p:nvPr/>
        </p:nvSpPr>
        <p:spPr>
          <a:xfrm>
            <a:off x="5475358" y="5197907"/>
            <a:ext cx="3852210" cy="109748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Assistant platform: </a:t>
            </a:r>
            <a:b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Intent recognition, Search, </a:t>
            </a:r>
            <a:b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Dialog Management, Skills</a:t>
            </a:r>
            <a:endParaRPr/>
          </a:p>
        </p:txBody>
      </p:sp>
      <p:sp>
        <p:nvSpPr>
          <p:cNvPr id="2043" name="Google Shape;2043;p110"/>
          <p:cNvSpPr/>
          <p:nvPr/>
        </p:nvSpPr>
        <p:spPr>
          <a:xfrm>
            <a:off x="8770852" y="2355574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endParaRPr/>
          </a:p>
        </p:txBody>
      </p:sp>
      <p:cxnSp>
        <p:nvCxnSpPr>
          <p:cNvPr id="2044" name="Google Shape;2044;p110"/>
          <p:cNvCxnSpPr/>
          <p:nvPr/>
        </p:nvCxnSpPr>
        <p:spPr>
          <a:xfrm>
            <a:off x="7401463" y="4286378"/>
            <a:ext cx="2263" cy="911529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045" name="Google Shape;2045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7032104" y="2907974"/>
            <a:ext cx="3145281" cy="12991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6" name="Google Shape;2046;p110"/>
          <p:cNvCxnSpPr/>
          <p:nvPr/>
        </p:nvCxnSpPr>
        <p:spPr>
          <a:xfrm rot="10800000">
            <a:off x="10177385" y="2910968"/>
            <a:ext cx="0" cy="129614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047" name="Google Shape;2047;p110"/>
          <p:cNvCxnSpPr/>
          <p:nvPr/>
        </p:nvCxnSpPr>
        <p:spPr>
          <a:xfrm rot="10800000">
            <a:off x="7104112" y="2910968"/>
            <a:ext cx="0" cy="129614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111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detection: audio features</a:t>
            </a:r>
            <a:endParaRPr/>
          </a:p>
        </p:txBody>
      </p:sp>
      <p:sp>
        <p:nvSpPr>
          <p:cNvPr id="2053" name="Google Shape;2053;p111"/>
          <p:cNvSpPr txBox="1"/>
          <p:nvPr>
            <p:ph idx="1" type="body"/>
          </p:nvPr>
        </p:nvSpPr>
        <p:spPr>
          <a:xfrm>
            <a:off x="838200" y="1825625"/>
            <a:ext cx="10515600" cy="11713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/>
              <a:t>Что еще?</a:t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7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p112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detection: audio features</a:t>
            </a:r>
            <a:endParaRPr/>
          </a:p>
        </p:txBody>
      </p:sp>
      <p:sp>
        <p:nvSpPr>
          <p:cNvPr id="2059" name="Google Shape;2059;p112"/>
          <p:cNvSpPr txBox="1"/>
          <p:nvPr>
            <p:ph idx="1" type="body"/>
          </p:nvPr>
        </p:nvSpPr>
        <p:spPr>
          <a:xfrm>
            <a:off x="838200" y="1825625"/>
            <a:ext cx="10515600" cy="11713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/>
              <a:t>Предсказание конца запроса по логитам CTC</a:t>
            </a:r>
            <a:endParaRPr sz="2400"/>
          </a:p>
        </p:txBody>
      </p:sp>
      <p:sp>
        <p:nvSpPr>
          <p:cNvPr id="2060" name="Google Shape;2060;p112"/>
          <p:cNvSpPr/>
          <p:nvPr/>
        </p:nvSpPr>
        <p:spPr>
          <a:xfrm>
            <a:off x="9767369" y="1782285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Feature Extractor</a:t>
            </a:r>
            <a:endParaRPr/>
          </a:p>
        </p:txBody>
      </p:sp>
      <p:sp>
        <p:nvSpPr>
          <p:cNvPr id="2061" name="Google Shape;2061;p112"/>
          <p:cNvSpPr/>
          <p:nvPr/>
        </p:nvSpPr>
        <p:spPr>
          <a:xfrm>
            <a:off x="9767057" y="4210292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Char-CTC Acoustic Model</a:t>
            </a:r>
            <a:endParaRPr/>
          </a:p>
        </p:txBody>
      </p:sp>
      <p:cxnSp>
        <p:nvCxnSpPr>
          <p:cNvPr id="2062" name="Google Shape;2062;p112"/>
          <p:cNvCxnSpPr/>
          <p:nvPr/>
        </p:nvCxnSpPr>
        <p:spPr>
          <a:xfrm>
            <a:off x="10628344" y="1255580"/>
            <a:ext cx="1" cy="398334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063" name="Google Shape;2063;p112"/>
          <p:cNvCxnSpPr/>
          <p:nvPr/>
        </p:nvCxnSpPr>
        <p:spPr>
          <a:xfrm rot="10800000">
            <a:off x="9120337" y="4465915"/>
            <a:ext cx="483302" cy="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064" name="Google Shape;2064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023" y="2978993"/>
            <a:ext cx="8825218" cy="29693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5" name="Google Shape;2065;p112"/>
          <p:cNvCxnSpPr/>
          <p:nvPr/>
        </p:nvCxnSpPr>
        <p:spPr>
          <a:xfrm>
            <a:off x="10623901" y="3681422"/>
            <a:ext cx="1" cy="398334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066" name="Google Shape;2066;p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70282" y="2993009"/>
            <a:ext cx="1747761" cy="5328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7" name="Google Shape;2067;p112"/>
          <p:cNvCxnSpPr/>
          <p:nvPr/>
        </p:nvCxnSpPr>
        <p:spPr>
          <a:xfrm>
            <a:off x="10628344" y="2452164"/>
            <a:ext cx="1" cy="398334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068" name="Google Shape;2068;p1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9399162" y="204235"/>
            <a:ext cx="2449478" cy="1011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113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detection: text features</a:t>
            </a:r>
            <a:endParaRPr/>
          </a:p>
        </p:txBody>
      </p:sp>
      <p:sp>
        <p:nvSpPr>
          <p:cNvPr id="2074" name="Google Shape;2074;p113"/>
          <p:cNvSpPr txBox="1"/>
          <p:nvPr>
            <p:ph idx="1" type="body"/>
          </p:nvPr>
        </p:nvSpPr>
        <p:spPr>
          <a:xfrm>
            <a:off x="838200" y="1825625"/>
            <a:ext cx="10515600" cy="11713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/>
              <a:t>Предсказание конца запроса на основе text features</a:t>
            </a:r>
            <a:br>
              <a:rPr lang="en-US" sz="2400"/>
            </a:br>
            <a:r>
              <a:rPr lang="en-US" sz="2400"/>
              <a:t>- Оценка завершенности запроса по гипотезам ASR</a:t>
            </a:r>
            <a:endParaRPr sz="240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8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114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detection: text features</a:t>
            </a:r>
            <a:endParaRPr/>
          </a:p>
        </p:txBody>
      </p:sp>
      <p:sp>
        <p:nvSpPr>
          <p:cNvPr id="2080" name="Google Shape;2080;p114"/>
          <p:cNvSpPr/>
          <p:nvPr/>
        </p:nvSpPr>
        <p:spPr>
          <a:xfrm>
            <a:off x="1559496" y="2060848"/>
            <a:ext cx="9073008" cy="351061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1" name="Google Shape;2081;p114"/>
          <p:cNvSpPr/>
          <p:nvPr/>
        </p:nvSpPr>
        <p:spPr>
          <a:xfrm>
            <a:off x="8691344" y="4625139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Decoding [LM]</a:t>
            </a:r>
            <a:endParaRPr/>
          </a:p>
        </p:txBody>
      </p:sp>
      <p:sp>
        <p:nvSpPr>
          <p:cNvPr id="2082" name="Google Shape;2082;p114"/>
          <p:cNvSpPr/>
          <p:nvPr/>
        </p:nvSpPr>
        <p:spPr>
          <a:xfrm>
            <a:off x="3911233" y="2958443"/>
            <a:ext cx="180020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Acoustic Model</a:t>
            </a:r>
            <a:endParaRPr/>
          </a:p>
        </p:txBody>
      </p:sp>
      <p:cxnSp>
        <p:nvCxnSpPr>
          <p:cNvPr id="2083" name="Google Shape;2083;p114"/>
          <p:cNvCxnSpPr/>
          <p:nvPr/>
        </p:nvCxnSpPr>
        <p:spPr>
          <a:xfrm rot="10800000">
            <a:off x="2924756" y="2481768"/>
            <a:ext cx="0" cy="129614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084" name="Google Shape;2084;p114"/>
          <p:cNvCxnSpPr/>
          <p:nvPr/>
        </p:nvCxnSpPr>
        <p:spPr>
          <a:xfrm>
            <a:off x="3244940" y="3211803"/>
            <a:ext cx="432048" cy="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085" name="Google Shape;2085;p114"/>
          <p:cNvCxnSpPr/>
          <p:nvPr/>
        </p:nvCxnSpPr>
        <p:spPr>
          <a:xfrm>
            <a:off x="5949092" y="3211803"/>
            <a:ext cx="432048" cy="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086" name="Google Shape;2086;p114"/>
          <p:cNvCxnSpPr/>
          <p:nvPr/>
        </p:nvCxnSpPr>
        <p:spPr>
          <a:xfrm rot="5400000">
            <a:off x="9337740" y="4222117"/>
            <a:ext cx="432048" cy="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087" name="Google Shape;2087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5315" y="2572338"/>
            <a:ext cx="3801151" cy="1278929"/>
          </a:xfrm>
          <a:prstGeom prst="rect">
            <a:avLst/>
          </a:prstGeom>
          <a:noFill/>
          <a:ln>
            <a:noFill/>
          </a:ln>
        </p:spPr>
      </p:pic>
      <p:sp>
        <p:nvSpPr>
          <p:cNvPr id="2088" name="Google Shape;2088;p114"/>
          <p:cNvSpPr/>
          <p:nvPr/>
        </p:nvSpPr>
        <p:spPr>
          <a:xfrm>
            <a:off x="6396292" y="4628402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Top-1 hypotheses</a:t>
            </a:r>
            <a:endParaRPr/>
          </a:p>
        </p:txBody>
      </p:sp>
      <p:sp>
        <p:nvSpPr>
          <p:cNvPr id="2089" name="Google Shape;2089;p114"/>
          <p:cNvSpPr/>
          <p:nvPr/>
        </p:nvSpPr>
        <p:spPr>
          <a:xfrm>
            <a:off x="5233580" y="1392991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pic>
        <p:nvPicPr>
          <p:cNvPr id="2090" name="Google Shape;2090;p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-220525" y="2348880"/>
            <a:ext cx="3145281" cy="1299138"/>
          </a:xfrm>
          <a:prstGeom prst="rect">
            <a:avLst/>
          </a:prstGeom>
          <a:noFill/>
          <a:ln>
            <a:noFill/>
          </a:ln>
        </p:spPr>
      </p:pic>
      <p:sp>
        <p:nvSpPr>
          <p:cNvPr id="2091" name="Google Shape;2091;p114"/>
          <p:cNvSpPr/>
          <p:nvPr/>
        </p:nvSpPr>
        <p:spPr>
          <a:xfrm>
            <a:off x="4101240" y="4625139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Text embedding</a:t>
            </a:r>
            <a:endParaRPr/>
          </a:p>
        </p:txBody>
      </p:sp>
      <p:cxnSp>
        <p:nvCxnSpPr>
          <p:cNvPr id="2092" name="Google Shape;2092;p114"/>
          <p:cNvCxnSpPr/>
          <p:nvPr/>
        </p:nvCxnSpPr>
        <p:spPr>
          <a:xfrm rot="10800000">
            <a:off x="3676988" y="4878499"/>
            <a:ext cx="287549" cy="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093" name="Google Shape;2093;p114"/>
          <p:cNvSpPr/>
          <p:nvPr/>
        </p:nvSpPr>
        <p:spPr>
          <a:xfrm>
            <a:off x="1807649" y="4625139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/>
          </a:p>
        </p:txBody>
      </p:sp>
      <p:cxnSp>
        <p:nvCxnSpPr>
          <p:cNvPr id="2094" name="Google Shape;2094;p114"/>
          <p:cNvCxnSpPr/>
          <p:nvPr/>
        </p:nvCxnSpPr>
        <p:spPr>
          <a:xfrm rot="10800000">
            <a:off x="5952225" y="4878499"/>
            <a:ext cx="287549" cy="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095" name="Google Shape;2095;p114"/>
          <p:cNvCxnSpPr/>
          <p:nvPr/>
        </p:nvCxnSpPr>
        <p:spPr>
          <a:xfrm rot="10800000">
            <a:off x="8228341" y="4878499"/>
            <a:ext cx="287549" cy="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096" name="Google Shape;2096;p114"/>
          <p:cNvCxnSpPr/>
          <p:nvPr/>
        </p:nvCxnSpPr>
        <p:spPr>
          <a:xfrm rot="10800000">
            <a:off x="2420700" y="2481768"/>
            <a:ext cx="0" cy="129614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0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p115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detection: text features</a:t>
            </a:r>
            <a:endParaRPr/>
          </a:p>
        </p:txBody>
      </p:sp>
      <p:sp>
        <p:nvSpPr>
          <p:cNvPr id="2102" name="Google Shape;2102;p115"/>
          <p:cNvSpPr/>
          <p:nvPr/>
        </p:nvSpPr>
        <p:spPr>
          <a:xfrm>
            <a:off x="4007768" y="159235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3" name="Google Shape;2103;p115"/>
          <p:cNvSpPr/>
          <p:nvPr/>
        </p:nvSpPr>
        <p:spPr>
          <a:xfrm>
            <a:off x="4260121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/>
          </a:p>
        </p:txBody>
      </p:sp>
      <p:sp>
        <p:nvSpPr>
          <p:cNvPr id="2104" name="Google Shape;2104;p115"/>
          <p:cNvSpPr/>
          <p:nvPr/>
        </p:nvSpPr>
        <p:spPr>
          <a:xfrm>
            <a:off x="4260121" y="1736368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sp>
        <p:nvSpPr>
          <p:cNvPr id="2105" name="Google Shape;2105;p115"/>
          <p:cNvSpPr/>
          <p:nvPr/>
        </p:nvSpPr>
        <p:spPr>
          <a:xfrm>
            <a:off x="6489667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endParaRPr/>
          </a:p>
        </p:txBody>
      </p:sp>
      <p:sp>
        <p:nvSpPr>
          <p:cNvPr id="2106" name="Google Shape;2106;p115"/>
          <p:cNvSpPr/>
          <p:nvPr/>
        </p:nvSpPr>
        <p:spPr>
          <a:xfrm>
            <a:off x="3194173" y="5228993"/>
            <a:ext cx="3852210" cy="109748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Assistant platform: </a:t>
            </a:r>
            <a:b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Intent recognition, Search, </a:t>
            </a:r>
            <a:b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Dialog Management, Skills</a:t>
            </a:r>
            <a:endParaRPr/>
          </a:p>
        </p:txBody>
      </p:sp>
      <p:sp>
        <p:nvSpPr>
          <p:cNvPr id="2107" name="Google Shape;2107;p115"/>
          <p:cNvSpPr/>
          <p:nvPr/>
        </p:nvSpPr>
        <p:spPr>
          <a:xfrm>
            <a:off x="6489666" y="1726041"/>
            <a:ext cx="3566763" cy="506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8" name="Google Shape;2108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218496" y="2939688"/>
            <a:ext cx="3145281" cy="1299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2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116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detection: text features</a:t>
            </a:r>
            <a:endParaRPr/>
          </a:p>
        </p:txBody>
      </p:sp>
      <p:sp>
        <p:nvSpPr>
          <p:cNvPr id="2114" name="Google Shape;2114;p116"/>
          <p:cNvSpPr/>
          <p:nvPr/>
        </p:nvSpPr>
        <p:spPr>
          <a:xfrm>
            <a:off x="4007768" y="159235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5" name="Google Shape;2115;p116"/>
          <p:cNvSpPr/>
          <p:nvPr/>
        </p:nvSpPr>
        <p:spPr>
          <a:xfrm>
            <a:off x="4260121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/>
          </a:p>
        </p:txBody>
      </p:sp>
      <p:sp>
        <p:nvSpPr>
          <p:cNvPr id="2116" name="Google Shape;2116;p116"/>
          <p:cNvSpPr/>
          <p:nvPr/>
        </p:nvSpPr>
        <p:spPr>
          <a:xfrm>
            <a:off x="4260121" y="1736368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sp>
        <p:nvSpPr>
          <p:cNvPr id="2117" name="Google Shape;2117;p116"/>
          <p:cNvSpPr/>
          <p:nvPr/>
        </p:nvSpPr>
        <p:spPr>
          <a:xfrm>
            <a:off x="3194173" y="5228993"/>
            <a:ext cx="3852210" cy="109748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Assistant platform: </a:t>
            </a:r>
            <a:b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Intent recognition, Search, </a:t>
            </a:r>
            <a:b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Dialog Management, Skills</a:t>
            </a:r>
            <a:endParaRPr/>
          </a:p>
        </p:txBody>
      </p:sp>
      <p:sp>
        <p:nvSpPr>
          <p:cNvPr id="2118" name="Google Shape;2118;p116"/>
          <p:cNvSpPr/>
          <p:nvPr/>
        </p:nvSpPr>
        <p:spPr>
          <a:xfrm>
            <a:off x="6489666" y="1726041"/>
            <a:ext cx="3566763" cy="506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салют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9" name="Google Shape;2119;p116"/>
          <p:cNvSpPr/>
          <p:nvPr/>
        </p:nvSpPr>
        <p:spPr>
          <a:xfrm>
            <a:off x="6489667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endParaRPr/>
          </a:p>
        </p:txBody>
      </p:sp>
      <p:pic>
        <p:nvPicPr>
          <p:cNvPr id="2120" name="Google Shape;2120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650544" y="2937199"/>
            <a:ext cx="3145281" cy="1299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117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detection: text features</a:t>
            </a:r>
            <a:endParaRPr/>
          </a:p>
        </p:txBody>
      </p:sp>
      <p:sp>
        <p:nvSpPr>
          <p:cNvPr id="2126" name="Google Shape;2126;p117"/>
          <p:cNvSpPr/>
          <p:nvPr/>
        </p:nvSpPr>
        <p:spPr>
          <a:xfrm>
            <a:off x="4007768" y="159235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7" name="Google Shape;2127;p117"/>
          <p:cNvSpPr/>
          <p:nvPr/>
        </p:nvSpPr>
        <p:spPr>
          <a:xfrm>
            <a:off x="4260121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/>
          </a:p>
        </p:txBody>
      </p:sp>
      <p:sp>
        <p:nvSpPr>
          <p:cNvPr id="2128" name="Google Shape;2128;p117"/>
          <p:cNvSpPr/>
          <p:nvPr/>
        </p:nvSpPr>
        <p:spPr>
          <a:xfrm>
            <a:off x="4260121" y="1736368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sp>
        <p:nvSpPr>
          <p:cNvPr id="2129" name="Google Shape;2129;p117"/>
          <p:cNvSpPr/>
          <p:nvPr/>
        </p:nvSpPr>
        <p:spPr>
          <a:xfrm>
            <a:off x="3194173" y="5228993"/>
            <a:ext cx="3852210" cy="109748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Assistant platform: 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Intent recognition, Search, 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Dialog Management, Skills</a:t>
            </a:r>
            <a:endParaRPr/>
          </a:p>
        </p:txBody>
      </p:sp>
      <p:sp>
        <p:nvSpPr>
          <p:cNvPr id="2130" name="Google Shape;2130;p117"/>
          <p:cNvSpPr/>
          <p:nvPr/>
        </p:nvSpPr>
        <p:spPr>
          <a:xfrm>
            <a:off x="6489666" y="1726041"/>
            <a:ext cx="3566763" cy="506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салют какая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1" name="Google Shape;2131;p117"/>
          <p:cNvSpPr/>
          <p:nvPr/>
        </p:nvSpPr>
        <p:spPr>
          <a:xfrm>
            <a:off x="6489667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endParaRPr/>
          </a:p>
        </p:txBody>
      </p:sp>
      <p:pic>
        <p:nvPicPr>
          <p:cNvPr id="2132" name="Google Shape;2132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3167563" y="2933665"/>
            <a:ext cx="3145281" cy="1299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118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detection: text features</a:t>
            </a:r>
            <a:endParaRPr/>
          </a:p>
        </p:txBody>
      </p:sp>
      <p:sp>
        <p:nvSpPr>
          <p:cNvPr id="2138" name="Google Shape;2138;p118"/>
          <p:cNvSpPr/>
          <p:nvPr/>
        </p:nvSpPr>
        <p:spPr>
          <a:xfrm>
            <a:off x="4007768" y="159235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9" name="Google Shape;2139;p118"/>
          <p:cNvSpPr/>
          <p:nvPr/>
        </p:nvSpPr>
        <p:spPr>
          <a:xfrm>
            <a:off x="4260121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/>
          </a:p>
        </p:txBody>
      </p:sp>
      <p:sp>
        <p:nvSpPr>
          <p:cNvPr id="2140" name="Google Shape;2140;p118"/>
          <p:cNvSpPr/>
          <p:nvPr/>
        </p:nvSpPr>
        <p:spPr>
          <a:xfrm>
            <a:off x="4260121" y="1736368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sp>
        <p:nvSpPr>
          <p:cNvPr id="2141" name="Google Shape;2141;p118"/>
          <p:cNvSpPr/>
          <p:nvPr/>
        </p:nvSpPr>
        <p:spPr>
          <a:xfrm>
            <a:off x="3194173" y="5228993"/>
            <a:ext cx="3852210" cy="109748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Assistant platform: 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Intent recognition, Search, 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Dialog Management, Skills</a:t>
            </a:r>
            <a:endParaRPr/>
          </a:p>
        </p:txBody>
      </p:sp>
      <p:sp>
        <p:nvSpPr>
          <p:cNvPr id="2142" name="Google Shape;2142;p118"/>
          <p:cNvSpPr/>
          <p:nvPr/>
        </p:nvSpPr>
        <p:spPr>
          <a:xfrm>
            <a:off x="6489666" y="1726041"/>
            <a:ext cx="3566763" cy="506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салют какая погода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3" name="Google Shape;2143;p118"/>
          <p:cNvSpPr/>
          <p:nvPr/>
        </p:nvSpPr>
        <p:spPr>
          <a:xfrm>
            <a:off x="6489667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endParaRPr/>
          </a:p>
        </p:txBody>
      </p:sp>
      <p:pic>
        <p:nvPicPr>
          <p:cNvPr id="2144" name="Google Shape;2144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3814815" y="2939871"/>
            <a:ext cx="3145281" cy="1299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p119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detection: text features</a:t>
            </a:r>
            <a:endParaRPr/>
          </a:p>
        </p:txBody>
      </p:sp>
      <p:sp>
        <p:nvSpPr>
          <p:cNvPr id="2150" name="Google Shape;2150;p119"/>
          <p:cNvSpPr/>
          <p:nvPr/>
        </p:nvSpPr>
        <p:spPr>
          <a:xfrm>
            <a:off x="4007768" y="159235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1" name="Google Shape;2151;p119"/>
          <p:cNvSpPr/>
          <p:nvPr/>
        </p:nvSpPr>
        <p:spPr>
          <a:xfrm>
            <a:off x="4260121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/>
          </a:p>
        </p:txBody>
      </p:sp>
      <p:sp>
        <p:nvSpPr>
          <p:cNvPr id="2152" name="Google Shape;2152;p119"/>
          <p:cNvSpPr/>
          <p:nvPr/>
        </p:nvSpPr>
        <p:spPr>
          <a:xfrm>
            <a:off x="4260121" y="1736368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sp>
        <p:nvSpPr>
          <p:cNvPr id="2153" name="Google Shape;2153;p119"/>
          <p:cNvSpPr/>
          <p:nvPr/>
        </p:nvSpPr>
        <p:spPr>
          <a:xfrm>
            <a:off x="3194173" y="5228993"/>
            <a:ext cx="3852210" cy="109748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Assistant platform: 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Intent recognition, Search, 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Dialog Management, Skills</a:t>
            </a:r>
            <a:endParaRPr/>
          </a:p>
        </p:txBody>
      </p:sp>
      <p:sp>
        <p:nvSpPr>
          <p:cNvPr id="2154" name="Google Shape;2154;p119"/>
          <p:cNvSpPr/>
          <p:nvPr/>
        </p:nvSpPr>
        <p:spPr>
          <a:xfrm>
            <a:off x="6489666" y="1726041"/>
            <a:ext cx="3566763" cy="506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салют какая погода в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5" name="Google Shape;2155;p119"/>
          <p:cNvSpPr/>
          <p:nvPr/>
        </p:nvSpPr>
        <p:spPr>
          <a:xfrm>
            <a:off x="6489667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endParaRPr/>
          </a:p>
        </p:txBody>
      </p:sp>
      <p:pic>
        <p:nvPicPr>
          <p:cNvPr id="2156" name="Google Shape;2156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4284179" y="2944617"/>
            <a:ext cx="3145281" cy="1299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2"/>
          <p:cNvSpPr/>
          <p:nvPr/>
        </p:nvSpPr>
        <p:spPr>
          <a:xfrm>
            <a:off x="340764" y="982254"/>
            <a:ext cx="5755236" cy="287854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адиомикрофон" id="251" name="Google Shape;25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493" y="1507029"/>
            <a:ext cx="451257" cy="388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адиомикрофон" id="252" name="Google Shape;25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720" y="2227492"/>
            <a:ext cx="451258" cy="388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адиомикрофон" id="253" name="Google Shape;25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492" y="2947061"/>
            <a:ext cx="451258" cy="388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12"/>
          <p:cNvCxnSpPr>
            <a:stCxn id="253" idx="3"/>
          </p:cNvCxnSpPr>
          <p:nvPr/>
        </p:nvCxnSpPr>
        <p:spPr>
          <a:xfrm flipH="1" rot="10800000">
            <a:off x="939750" y="2417029"/>
            <a:ext cx="372600" cy="7242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5" name="Google Shape;255;p12"/>
          <p:cNvCxnSpPr>
            <a:stCxn id="252" idx="3"/>
          </p:cNvCxnSpPr>
          <p:nvPr/>
        </p:nvCxnSpPr>
        <p:spPr>
          <a:xfrm flipH="1" rot="10800000">
            <a:off x="932978" y="2417159"/>
            <a:ext cx="379200" cy="45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6" name="Google Shape;256;p12"/>
          <p:cNvCxnSpPr>
            <a:stCxn id="251" idx="3"/>
          </p:cNvCxnSpPr>
          <p:nvPr/>
        </p:nvCxnSpPr>
        <p:spPr>
          <a:xfrm>
            <a:off x="939750" y="1701196"/>
            <a:ext cx="372600" cy="7158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Количество" id="257" name="Google Shape;25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3359698" y="1115939"/>
            <a:ext cx="537975" cy="537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Количество" id="258" name="Google Shape;258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3359697" y="3141228"/>
            <a:ext cx="537975" cy="53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2"/>
          <p:cNvSpPr/>
          <p:nvPr/>
        </p:nvSpPr>
        <p:spPr>
          <a:xfrm>
            <a:off x="7751763" y="213133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Validation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2"/>
          <p:cNvSpPr/>
          <p:nvPr/>
        </p:nvSpPr>
        <p:spPr>
          <a:xfrm>
            <a:off x="9879139" y="206079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Intended Query Detection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1" name="Google Shape;261;p12"/>
          <p:cNvCxnSpPr/>
          <p:nvPr/>
        </p:nvCxnSpPr>
        <p:spPr>
          <a:xfrm>
            <a:off x="6312024" y="2421526"/>
            <a:ext cx="1230774" cy="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62" name="Google Shape;262;p12"/>
          <p:cNvSpPr/>
          <p:nvPr/>
        </p:nvSpPr>
        <p:spPr>
          <a:xfrm>
            <a:off x="4180273" y="2030319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</a:t>
            </a:r>
            <a:endParaRPr/>
          </a:p>
        </p:txBody>
      </p:sp>
      <p:sp>
        <p:nvSpPr>
          <p:cNvPr id="263" name="Google Shape;263;p12"/>
          <p:cNvSpPr/>
          <p:nvPr/>
        </p:nvSpPr>
        <p:spPr>
          <a:xfrm>
            <a:off x="1308806" y="2042585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Speech Enhancement</a:t>
            </a:r>
            <a:endParaRPr/>
          </a:p>
        </p:txBody>
      </p:sp>
      <p:cxnSp>
        <p:nvCxnSpPr>
          <p:cNvPr id="264" name="Google Shape;264;p12"/>
          <p:cNvCxnSpPr/>
          <p:nvPr/>
        </p:nvCxnSpPr>
        <p:spPr>
          <a:xfrm rot="10800000">
            <a:off x="3633836" y="2096977"/>
            <a:ext cx="0" cy="647922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65" name="Google Shape;265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5210" y="1126799"/>
            <a:ext cx="1724837" cy="686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82339" y="1164580"/>
            <a:ext cx="1724837" cy="7125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Google Shape;267;p12"/>
          <p:cNvCxnSpPr/>
          <p:nvPr/>
        </p:nvCxnSpPr>
        <p:spPr>
          <a:xfrm rot="10800000">
            <a:off x="5015880" y="1182816"/>
            <a:ext cx="0" cy="71254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68" name="Google Shape;268;p12"/>
          <p:cNvCxnSpPr/>
          <p:nvPr/>
        </p:nvCxnSpPr>
        <p:spPr>
          <a:xfrm rot="10800000">
            <a:off x="4799856" y="1182816"/>
            <a:ext cx="0" cy="71254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69" name="Google Shape;269;p12"/>
          <p:cNvSpPr txBox="1"/>
          <p:nvPr>
            <p:ph type="title"/>
          </p:nvPr>
        </p:nvSpPr>
        <p:spPr>
          <a:xfrm>
            <a:off x="340776" y="0"/>
            <a:ext cx="5755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Voice assistant pipeline</a:t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p120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detection: text features</a:t>
            </a:r>
            <a:endParaRPr/>
          </a:p>
        </p:txBody>
      </p:sp>
      <p:sp>
        <p:nvSpPr>
          <p:cNvPr id="2162" name="Google Shape;2162;p120"/>
          <p:cNvSpPr/>
          <p:nvPr/>
        </p:nvSpPr>
        <p:spPr>
          <a:xfrm>
            <a:off x="4007768" y="159235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3" name="Google Shape;2163;p120"/>
          <p:cNvSpPr/>
          <p:nvPr/>
        </p:nvSpPr>
        <p:spPr>
          <a:xfrm>
            <a:off x="4260121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/>
          </a:p>
        </p:txBody>
      </p:sp>
      <p:sp>
        <p:nvSpPr>
          <p:cNvPr id="2164" name="Google Shape;2164;p120"/>
          <p:cNvSpPr/>
          <p:nvPr/>
        </p:nvSpPr>
        <p:spPr>
          <a:xfrm>
            <a:off x="4260121" y="1736368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sp>
        <p:nvSpPr>
          <p:cNvPr id="2165" name="Google Shape;2165;p120"/>
          <p:cNvSpPr/>
          <p:nvPr/>
        </p:nvSpPr>
        <p:spPr>
          <a:xfrm>
            <a:off x="3194173" y="5228993"/>
            <a:ext cx="3852210" cy="109748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Assistant platform: 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Intent recognition, Search, 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Dialog Management, Skills</a:t>
            </a:r>
            <a:endParaRPr/>
          </a:p>
        </p:txBody>
      </p:sp>
      <p:sp>
        <p:nvSpPr>
          <p:cNvPr id="2166" name="Google Shape;2166;p120"/>
          <p:cNvSpPr/>
          <p:nvPr/>
        </p:nvSpPr>
        <p:spPr>
          <a:xfrm>
            <a:off x="6489666" y="1726041"/>
            <a:ext cx="3566763" cy="506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салют какая погода в москве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7" name="Google Shape;2167;p120"/>
          <p:cNvSpPr/>
          <p:nvPr/>
        </p:nvSpPr>
        <p:spPr>
          <a:xfrm>
            <a:off x="6489667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endParaRPr/>
          </a:p>
        </p:txBody>
      </p:sp>
      <p:pic>
        <p:nvPicPr>
          <p:cNvPr id="2168" name="Google Shape;2168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4750919" y="2939060"/>
            <a:ext cx="3145281" cy="1299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121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detection: text features</a:t>
            </a:r>
            <a:endParaRPr/>
          </a:p>
        </p:txBody>
      </p:sp>
      <p:sp>
        <p:nvSpPr>
          <p:cNvPr id="2174" name="Google Shape;2174;p121"/>
          <p:cNvSpPr/>
          <p:nvPr/>
        </p:nvSpPr>
        <p:spPr>
          <a:xfrm>
            <a:off x="4007768" y="159235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5" name="Google Shape;2175;p121"/>
          <p:cNvSpPr/>
          <p:nvPr/>
        </p:nvSpPr>
        <p:spPr>
          <a:xfrm>
            <a:off x="4260121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/>
          </a:p>
        </p:txBody>
      </p:sp>
      <p:sp>
        <p:nvSpPr>
          <p:cNvPr id="2176" name="Google Shape;2176;p121"/>
          <p:cNvSpPr/>
          <p:nvPr/>
        </p:nvSpPr>
        <p:spPr>
          <a:xfrm>
            <a:off x="4260121" y="1736368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sp>
        <p:nvSpPr>
          <p:cNvPr id="2177" name="Google Shape;2177;p121"/>
          <p:cNvSpPr/>
          <p:nvPr/>
        </p:nvSpPr>
        <p:spPr>
          <a:xfrm>
            <a:off x="3194173" y="5228993"/>
            <a:ext cx="3852210" cy="109748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Assistant platform: 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Intent recognition, Search, 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Dialog Management, Skills</a:t>
            </a:r>
            <a:endParaRPr/>
          </a:p>
        </p:txBody>
      </p:sp>
      <p:sp>
        <p:nvSpPr>
          <p:cNvPr id="2178" name="Google Shape;2178;p121"/>
          <p:cNvSpPr/>
          <p:nvPr/>
        </p:nvSpPr>
        <p:spPr>
          <a:xfrm>
            <a:off x="6489667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endParaRPr/>
          </a:p>
        </p:txBody>
      </p:sp>
      <p:sp>
        <p:nvSpPr>
          <p:cNvPr id="2179" name="Google Shape;2179;p121"/>
          <p:cNvSpPr/>
          <p:nvPr/>
        </p:nvSpPr>
        <p:spPr>
          <a:xfrm>
            <a:off x="6489666" y="1726041"/>
            <a:ext cx="3566763" cy="506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салют какая погода в москве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0" name="Google Shape;2180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4750919" y="2939060"/>
            <a:ext cx="3145281" cy="1299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122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detection: text features</a:t>
            </a:r>
            <a:endParaRPr/>
          </a:p>
        </p:txBody>
      </p:sp>
      <p:sp>
        <p:nvSpPr>
          <p:cNvPr id="2186" name="Google Shape;2186;p122"/>
          <p:cNvSpPr/>
          <p:nvPr/>
        </p:nvSpPr>
        <p:spPr>
          <a:xfrm>
            <a:off x="4007768" y="159235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7" name="Google Shape;2187;p122"/>
          <p:cNvSpPr/>
          <p:nvPr/>
        </p:nvSpPr>
        <p:spPr>
          <a:xfrm>
            <a:off x="4260121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/>
          </a:p>
        </p:txBody>
      </p:sp>
      <p:sp>
        <p:nvSpPr>
          <p:cNvPr id="2188" name="Google Shape;2188;p122"/>
          <p:cNvSpPr/>
          <p:nvPr/>
        </p:nvSpPr>
        <p:spPr>
          <a:xfrm>
            <a:off x="4260121" y="1736368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sp>
        <p:nvSpPr>
          <p:cNvPr id="2189" name="Google Shape;2189;p122"/>
          <p:cNvSpPr/>
          <p:nvPr/>
        </p:nvSpPr>
        <p:spPr>
          <a:xfrm>
            <a:off x="3194173" y="5228993"/>
            <a:ext cx="3852210" cy="109748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Assistant platform: 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Intent recognition, Search, 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Dialog Management, Skills</a:t>
            </a:r>
            <a:endParaRPr/>
          </a:p>
        </p:txBody>
      </p:sp>
      <p:sp>
        <p:nvSpPr>
          <p:cNvPr id="2190" name="Google Shape;2190;p122"/>
          <p:cNvSpPr/>
          <p:nvPr/>
        </p:nvSpPr>
        <p:spPr>
          <a:xfrm>
            <a:off x="6489667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endParaRPr/>
          </a:p>
        </p:txBody>
      </p:sp>
      <p:cxnSp>
        <p:nvCxnSpPr>
          <p:cNvPr id="2191" name="Google Shape;2191;p122"/>
          <p:cNvCxnSpPr/>
          <p:nvPr/>
        </p:nvCxnSpPr>
        <p:spPr>
          <a:xfrm>
            <a:off x="5120278" y="4317464"/>
            <a:ext cx="2263" cy="911529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192" name="Google Shape;2192;p122"/>
          <p:cNvSpPr/>
          <p:nvPr/>
        </p:nvSpPr>
        <p:spPr>
          <a:xfrm>
            <a:off x="6489666" y="1726041"/>
            <a:ext cx="3566763" cy="506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салют какая погода в москве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3" name="Google Shape;2193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4750919" y="2939060"/>
            <a:ext cx="3145281" cy="1299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7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p123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detection: text features</a:t>
            </a:r>
            <a:endParaRPr/>
          </a:p>
        </p:txBody>
      </p:sp>
      <p:sp>
        <p:nvSpPr>
          <p:cNvPr id="2199" name="Google Shape;2199;p123"/>
          <p:cNvSpPr txBox="1"/>
          <p:nvPr>
            <p:ph idx="1" type="body"/>
          </p:nvPr>
        </p:nvSpPr>
        <p:spPr>
          <a:xfrm>
            <a:off x="838199" y="1825625"/>
            <a:ext cx="5008574" cy="4500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/>
              <a:t>Преимущества:</a:t>
            </a:r>
            <a:br>
              <a:rPr lang="en-US" sz="2400"/>
            </a:br>
            <a:r>
              <a:rPr lang="en-US" sz="2400"/>
              <a:t>- Скорость инференса</a:t>
            </a:r>
            <a:br>
              <a:rPr lang="en-US" sz="2400"/>
            </a:br>
            <a:r>
              <a:rPr lang="en-US" sz="2400"/>
              <a:t>- Простота системы</a:t>
            </a:r>
            <a:br>
              <a:rPr lang="en-US" sz="2400"/>
            </a:br>
            <a:br>
              <a:rPr lang="en-US" sz="2400"/>
            </a:br>
            <a:r>
              <a:rPr lang="en-US" sz="2400"/>
              <a:t>Недостатки:</a:t>
            </a:r>
            <a:br>
              <a:rPr lang="en-US" sz="2400"/>
            </a:br>
            <a:r>
              <a:rPr lang="en-US" sz="2400"/>
              <a:t>- Точность</a:t>
            </a:r>
            <a:br>
              <a:rPr lang="en-US" sz="2400"/>
            </a:br>
            <a:r>
              <a:rPr lang="en-US" sz="2400"/>
              <a:t>- Не учитываем аудио признаки</a:t>
            </a:r>
            <a:br>
              <a:rPr lang="en-US" sz="2400"/>
            </a:br>
            <a:r>
              <a:rPr lang="en-US" sz="2400"/>
              <a:t>- Ошибки ASR модели</a:t>
            </a:r>
            <a:endParaRPr/>
          </a:p>
        </p:txBody>
      </p:sp>
      <p:sp>
        <p:nvSpPr>
          <p:cNvPr id="2200" name="Google Shape;2200;p123"/>
          <p:cNvSpPr/>
          <p:nvPr/>
        </p:nvSpPr>
        <p:spPr>
          <a:xfrm>
            <a:off x="6288953" y="1561266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1" name="Google Shape;2201;p123"/>
          <p:cNvSpPr/>
          <p:nvPr/>
        </p:nvSpPr>
        <p:spPr>
          <a:xfrm>
            <a:off x="6541306" y="2355574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/>
          </a:p>
        </p:txBody>
      </p:sp>
      <p:sp>
        <p:nvSpPr>
          <p:cNvPr id="2202" name="Google Shape;2202;p123"/>
          <p:cNvSpPr/>
          <p:nvPr/>
        </p:nvSpPr>
        <p:spPr>
          <a:xfrm>
            <a:off x="6541306" y="1705282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sp>
        <p:nvSpPr>
          <p:cNvPr id="2203" name="Google Shape;2203;p123"/>
          <p:cNvSpPr/>
          <p:nvPr/>
        </p:nvSpPr>
        <p:spPr>
          <a:xfrm>
            <a:off x="5475358" y="5197907"/>
            <a:ext cx="3852210" cy="109748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Assistant platform: 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Intent recognition, Search, 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Dialog Management, Skills</a:t>
            </a:r>
            <a:endParaRPr/>
          </a:p>
        </p:txBody>
      </p:sp>
      <p:sp>
        <p:nvSpPr>
          <p:cNvPr id="2204" name="Google Shape;2204;p123"/>
          <p:cNvSpPr/>
          <p:nvPr/>
        </p:nvSpPr>
        <p:spPr>
          <a:xfrm>
            <a:off x="8770852" y="2355574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endParaRPr/>
          </a:p>
        </p:txBody>
      </p:sp>
      <p:cxnSp>
        <p:nvCxnSpPr>
          <p:cNvPr id="2205" name="Google Shape;2205;p123"/>
          <p:cNvCxnSpPr/>
          <p:nvPr/>
        </p:nvCxnSpPr>
        <p:spPr>
          <a:xfrm>
            <a:off x="7401463" y="4286378"/>
            <a:ext cx="2263" cy="911529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206" name="Google Shape;2206;p123"/>
          <p:cNvSpPr/>
          <p:nvPr/>
        </p:nvSpPr>
        <p:spPr>
          <a:xfrm>
            <a:off x="8770851" y="1694955"/>
            <a:ext cx="3566763" cy="506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салют какая погода в москве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7" name="Google Shape;2207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7032104" y="2907974"/>
            <a:ext cx="3145281" cy="1299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124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detection: multimodal system</a:t>
            </a:r>
            <a:endParaRPr/>
          </a:p>
        </p:txBody>
      </p:sp>
      <p:sp>
        <p:nvSpPr>
          <p:cNvPr id="2213" name="Google Shape;2213;p124"/>
          <p:cNvSpPr txBox="1"/>
          <p:nvPr>
            <p:ph idx="1" type="body"/>
          </p:nvPr>
        </p:nvSpPr>
        <p:spPr>
          <a:xfrm>
            <a:off x="838200" y="1825625"/>
            <a:ext cx="10515600" cy="11713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/>
              <a:t>Предсказание конца запроса на основе audio &amp; text features</a:t>
            </a:r>
            <a:endParaRPr sz="240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7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p125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detection: multimodal system</a:t>
            </a:r>
            <a:endParaRPr/>
          </a:p>
        </p:txBody>
      </p:sp>
      <p:sp>
        <p:nvSpPr>
          <p:cNvPr id="2219" name="Google Shape;2219;p125"/>
          <p:cNvSpPr txBox="1"/>
          <p:nvPr>
            <p:ph idx="1" type="body"/>
          </p:nvPr>
        </p:nvSpPr>
        <p:spPr>
          <a:xfrm>
            <a:off x="838200" y="1825625"/>
            <a:ext cx="10515600" cy="11713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/>
              <a:t>Предсказание конца запроса на основе audio &amp; text features</a:t>
            </a:r>
            <a:br>
              <a:rPr lang="en-US" sz="2400"/>
            </a:br>
            <a:r>
              <a:rPr lang="en-US" sz="2400"/>
              <a:t>Как можно объединить audio &amp; text features?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4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Google Shape;2225;p126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detection: multimodal system</a:t>
            </a:r>
            <a:endParaRPr/>
          </a:p>
        </p:txBody>
      </p:sp>
      <p:sp>
        <p:nvSpPr>
          <p:cNvPr id="2226" name="Google Shape;2226;p126"/>
          <p:cNvSpPr/>
          <p:nvPr/>
        </p:nvSpPr>
        <p:spPr>
          <a:xfrm>
            <a:off x="7320136" y="1552529"/>
            <a:ext cx="1868856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Text embedding</a:t>
            </a:r>
            <a:endParaRPr/>
          </a:p>
        </p:txBody>
      </p:sp>
      <p:sp>
        <p:nvSpPr>
          <p:cNvPr id="2227" name="Google Shape;2227;p126"/>
          <p:cNvSpPr/>
          <p:nvPr/>
        </p:nvSpPr>
        <p:spPr>
          <a:xfrm>
            <a:off x="3007907" y="1552529"/>
            <a:ext cx="1868856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Audio embedding</a:t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p127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detection: multimodal system</a:t>
            </a:r>
            <a:endParaRPr/>
          </a:p>
        </p:txBody>
      </p:sp>
      <p:sp>
        <p:nvSpPr>
          <p:cNvPr id="2234" name="Google Shape;2234;p127"/>
          <p:cNvSpPr/>
          <p:nvPr/>
        </p:nvSpPr>
        <p:spPr>
          <a:xfrm>
            <a:off x="7320136" y="1552529"/>
            <a:ext cx="1868856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Text embedding</a:t>
            </a:r>
            <a:endParaRPr/>
          </a:p>
        </p:txBody>
      </p:sp>
      <p:sp>
        <p:nvSpPr>
          <p:cNvPr id="2235" name="Google Shape;2235;p127"/>
          <p:cNvSpPr/>
          <p:nvPr/>
        </p:nvSpPr>
        <p:spPr>
          <a:xfrm>
            <a:off x="3007907" y="1552529"/>
            <a:ext cx="1868856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Audio embedding</a:t>
            </a:r>
            <a:endParaRPr/>
          </a:p>
        </p:txBody>
      </p:sp>
      <p:sp>
        <p:nvSpPr>
          <p:cNvPr id="2236" name="Google Shape;2236;p127"/>
          <p:cNvSpPr/>
          <p:nvPr/>
        </p:nvSpPr>
        <p:spPr>
          <a:xfrm>
            <a:off x="3003007" y="2632649"/>
            <a:ext cx="1868856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/>
          </a:p>
        </p:txBody>
      </p:sp>
      <p:sp>
        <p:nvSpPr>
          <p:cNvPr id="2237" name="Google Shape;2237;p127"/>
          <p:cNvSpPr/>
          <p:nvPr/>
        </p:nvSpPr>
        <p:spPr>
          <a:xfrm>
            <a:off x="7320136" y="2632649"/>
            <a:ext cx="1868856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/>
          </a:p>
        </p:txBody>
      </p:sp>
      <p:cxnSp>
        <p:nvCxnSpPr>
          <p:cNvPr id="2238" name="Google Shape;2238;p127"/>
          <p:cNvCxnSpPr>
            <a:stCxn id="2235" idx="2"/>
            <a:endCxn id="2236" idx="0"/>
          </p:cNvCxnSpPr>
          <p:nvPr/>
        </p:nvCxnSpPr>
        <p:spPr>
          <a:xfrm flipH="1">
            <a:off x="3937535" y="2059249"/>
            <a:ext cx="4800" cy="5733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239" name="Google Shape;2239;p127"/>
          <p:cNvCxnSpPr>
            <a:stCxn id="2234" idx="2"/>
            <a:endCxn id="2237" idx="0"/>
          </p:cNvCxnSpPr>
          <p:nvPr/>
        </p:nvCxnSpPr>
        <p:spPr>
          <a:xfrm>
            <a:off x="8254564" y="2059249"/>
            <a:ext cx="0" cy="5733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240" name="Google Shape;2240;p127"/>
          <p:cNvCxnSpPr/>
          <p:nvPr/>
        </p:nvCxnSpPr>
        <p:spPr>
          <a:xfrm flipH="1">
            <a:off x="3937435" y="3139369"/>
            <a:ext cx="4900" cy="5734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241" name="Google Shape;2241;p127"/>
          <p:cNvCxnSpPr/>
          <p:nvPr/>
        </p:nvCxnSpPr>
        <p:spPr>
          <a:xfrm flipH="1">
            <a:off x="8249664" y="3139369"/>
            <a:ext cx="4900" cy="5734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242" name="Google Shape;2242;p127"/>
          <p:cNvSpPr/>
          <p:nvPr/>
        </p:nvSpPr>
        <p:spPr>
          <a:xfrm>
            <a:off x="3003007" y="3717032"/>
            <a:ext cx="1868856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Audio prediction</a:t>
            </a:r>
            <a:endParaRPr/>
          </a:p>
        </p:txBody>
      </p:sp>
      <p:sp>
        <p:nvSpPr>
          <p:cNvPr id="2243" name="Google Shape;2243;p127"/>
          <p:cNvSpPr/>
          <p:nvPr/>
        </p:nvSpPr>
        <p:spPr>
          <a:xfrm>
            <a:off x="7320136" y="3717032"/>
            <a:ext cx="1868856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Text prediction</a:t>
            </a:r>
            <a:endParaRPr/>
          </a:p>
        </p:txBody>
      </p:sp>
      <p:cxnSp>
        <p:nvCxnSpPr>
          <p:cNvPr id="2244" name="Google Shape;2244;p127"/>
          <p:cNvCxnSpPr>
            <a:endCxn id="2245" idx="0"/>
          </p:cNvCxnSpPr>
          <p:nvPr/>
        </p:nvCxnSpPr>
        <p:spPr>
          <a:xfrm>
            <a:off x="3937500" y="4230792"/>
            <a:ext cx="2158500" cy="9264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246" name="Google Shape;2246;p127"/>
          <p:cNvCxnSpPr>
            <a:endCxn id="2245" idx="0"/>
          </p:cNvCxnSpPr>
          <p:nvPr/>
        </p:nvCxnSpPr>
        <p:spPr>
          <a:xfrm flipH="1">
            <a:off x="6096000" y="4219392"/>
            <a:ext cx="2163600" cy="9378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247" name="Google Shape;2247;p127"/>
          <p:cNvSpPr/>
          <p:nvPr/>
        </p:nvSpPr>
        <p:spPr>
          <a:xfrm>
            <a:off x="7167930" y="5263071"/>
            <a:ext cx="2163467" cy="29495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Text threshold</a:t>
            </a:r>
            <a:endParaRPr/>
          </a:p>
        </p:txBody>
      </p:sp>
      <p:sp>
        <p:nvSpPr>
          <p:cNvPr id="2245" name="Google Shape;2245;p127"/>
          <p:cNvSpPr/>
          <p:nvPr/>
        </p:nvSpPr>
        <p:spPr>
          <a:xfrm>
            <a:off x="5161572" y="5157192"/>
            <a:ext cx="1868856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Prediction</a:t>
            </a:r>
            <a:endParaRPr/>
          </a:p>
        </p:txBody>
      </p:sp>
      <p:sp>
        <p:nvSpPr>
          <p:cNvPr id="2248" name="Google Shape;2248;p127"/>
          <p:cNvSpPr/>
          <p:nvPr/>
        </p:nvSpPr>
        <p:spPr>
          <a:xfrm>
            <a:off x="2850800" y="5263072"/>
            <a:ext cx="2163467" cy="29495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Audio threshold</a:t>
            </a: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p128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detection: multimodal system</a:t>
            </a:r>
            <a:endParaRPr/>
          </a:p>
        </p:txBody>
      </p:sp>
      <p:sp>
        <p:nvSpPr>
          <p:cNvPr id="2255" name="Google Shape;2255;p128"/>
          <p:cNvSpPr/>
          <p:nvPr/>
        </p:nvSpPr>
        <p:spPr>
          <a:xfrm>
            <a:off x="7320136" y="1552529"/>
            <a:ext cx="1868856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Text embedding</a:t>
            </a:r>
            <a:endParaRPr/>
          </a:p>
        </p:txBody>
      </p:sp>
      <p:sp>
        <p:nvSpPr>
          <p:cNvPr id="2256" name="Google Shape;2256;p128"/>
          <p:cNvSpPr/>
          <p:nvPr/>
        </p:nvSpPr>
        <p:spPr>
          <a:xfrm>
            <a:off x="3007907" y="1552529"/>
            <a:ext cx="1868856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Audio embedding</a:t>
            </a:r>
            <a:endParaRPr/>
          </a:p>
        </p:txBody>
      </p:sp>
      <p:sp>
        <p:nvSpPr>
          <p:cNvPr id="2257" name="Google Shape;2257;p128"/>
          <p:cNvSpPr/>
          <p:nvPr/>
        </p:nvSpPr>
        <p:spPr>
          <a:xfrm>
            <a:off x="3003007" y="2632649"/>
            <a:ext cx="1868856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Audio encoder</a:t>
            </a:r>
            <a:endParaRPr/>
          </a:p>
        </p:txBody>
      </p:sp>
      <p:sp>
        <p:nvSpPr>
          <p:cNvPr id="2258" name="Google Shape;2258;p128"/>
          <p:cNvSpPr/>
          <p:nvPr/>
        </p:nvSpPr>
        <p:spPr>
          <a:xfrm>
            <a:off x="7320136" y="2632649"/>
            <a:ext cx="1868856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Text encoder</a:t>
            </a:r>
            <a:endParaRPr/>
          </a:p>
        </p:txBody>
      </p:sp>
      <p:cxnSp>
        <p:nvCxnSpPr>
          <p:cNvPr id="2259" name="Google Shape;2259;p128"/>
          <p:cNvCxnSpPr>
            <a:stCxn id="2256" idx="2"/>
            <a:endCxn id="2257" idx="0"/>
          </p:cNvCxnSpPr>
          <p:nvPr/>
        </p:nvCxnSpPr>
        <p:spPr>
          <a:xfrm flipH="1">
            <a:off x="3937535" y="2059249"/>
            <a:ext cx="4800" cy="5733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260" name="Google Shape;2260;p128"/>
          <p:cNvCxnSpPr>
            <a:stCxn id="2255" idx="2"/>
            <a:endCxn id="2258" idx="0"/>
          </p:cNvCxnSpPr>
          <p:nvPr/>
        </p:nvCxnSpPr>
        <p:spPr>
          <a:xfrm>
            <a:off x="8254564" y="2059249"/>
            <a:ext cx="0" cy="5733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261" name="Google Shape;2261;p128"/>
          <p:cNvCxnSpPr>
            <a:endCxn id="2262" idx="0"/>
          </p:cNvCxnSpPr>
          <p:nvPr/>
        </p:nvCxnSpPr>
        <p:spPr>
          <a:xfrm>
            <a:off x="3942300" y="3139469"/>
            <a:ext cx="2153700" cy="5733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263" name="Google Shape;2263;p128"/>
          <p:cNvCxnSpPr>
            <a:endCxn id="2262" idx="0"/>
          </p:cNvCxnSpPr>
          <p:nvPr/>
        </p:nvCxnSpPr>
        <p:spPr>
          <a:xfrm flipH="1">
            <a:off x="6096000" y="3139469"/>
            <a:ext cx="2158500" cy="5733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262" name="Google Shape;2262;p128"/>
          <p:cNvSpPr/>
          <p:nvPr/>
        </p:nvSpPr>
        <p:spPr>
          <a:xfrm>
            <a:off x="5161572" y="3712769"/>
            <a:ext cx="1868856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Concat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4" name="Google Shape;2264;p128"/>
          <p:cNvSpPr/>
          <p:nvPr/>
        </p:nvSpPr>
        <p:spPr>
          <a:xfrm>
            <a:off x="5161572" y="4836832"/>
            <a:ext cx="1868856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/>
          </a:p>
        </p:txBody>
      </p:sp>
      <p:cxnSp>
        <p:nvCxnSpPr>
          <p:cNvPr id="2265" name="Google Shape;2265;p128"/>
          <p:cNvCxnSpPr>
            <a:stCxn id="2262" idx="2"/>
          </p:cNvCxnSpPr>
          <p:nvPr/>
        </p:nvCxnSpPr>
        <p:spPr>
          <a:xfrm>
            <a:off x="6096000" y="4219489"/>
            <a:ext cx="0" cy="6057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266" name="Google Shape;2266;p128"/>
          <p:cNvCxnSpPr/>
          <p:nvPr/>
        </p:nvCxnSpPr>
        <p:spPr>
          <a:xfrm>
            <a:off x="6096000" y="5343552"/>
            <a:ext cx="0" cy="605729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267" name="Google Shape;2267;p128"/>
          <p:cNvSpPr/>
          <p:nvPr/>
        </p:nvSpPr>
        <p:spPr>
          <a:xfrm>
            <a:off x="5161572" y="5960895"/>
            <a:ext cx="1868856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Prediction</a:t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p129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detection: multimodal system</a:t>
            </a:r>
            <a:endParaRPr/>
          </a:p>
        </p:txBody>
      </p:sp>
      <p:sp>
        <p:nvSpPr>
          <p:cNvPr id="2273" name="Google Shape;2273;p129"/>
          <p:cNvSpPr txBox="1"/>
          <p:nvPr>
            <p:ph idx="1" type="body"/>
          </p:nvPr>
        </p:nvSpPr>
        <p:spPr>
          <a:xfrm>
            <a:off x="838199" y="1825625"/>
            <a:ext cx="5008574" cy="4500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/>
              <a:t>Преимущества:</a:t>
            </a:r>
            <a:br>
              <a:rPr lang="en-US" sz="2400"/>
            </a:br>
            <a:r>
              <a:rPr lang="en-US" sz="2400"/>
              <a:t>- Точность</a:t>
            </a:r>
            <a:br>
              <a:rPr lang="en-US" sz="2400"/>
            </a:br>
            <a:r>
              <a:rPr lang="en-US" sz="2400"/>
              <a:t>- Учет audio &amp; text признаков</a:t>
            </a:r>
            <a:br>
              <a:rPr lang="en-US" sz="2400"/>
            </a:br>
            <a:br>
              <a:rPr lang="en-US" sz="2400"/>
            </a:br>
            <a:r>
              <a:rPr lang="en-US" sz="2400"/>
              <a:t>Недостатки:</a:t>
            </a:r>
            <a:br>
              <a:rPr lang="en-US" sz="2400"/>
            </a:br>
            <a:r>
              <a:rPr lang="en-US" sz="2400"/>
              <a:t>- Сложность системы</a:t>
            </a:r>
            <a:endParaRPr/>
          </a:p>
        </p:txBody>
      </p:sp>
      <p:sp>
        <p:nvSpPr>
          <p:cNvPr id="2274" name="Google Shape;2274;p129"/>
          <p:cNvSpPr/>
          <p:nvPr/>
        </p:nvSpPr>
        <p:spPr>
          <a:xfrm>
            <a:off x="6288953" y="1561266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5" name="Google Shape;2275;p129"/>
          <p:cNvSpPr/>
          <p:nvPr/>
        </p:nvSpPr>
        <p:spPr>
          <a:xfrm>
            <a:off x="6541306" y="2355574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/>
          </a:p>
        </p:txBody>
      </p:sp>
      <p:sp>
        <p:nvSpPr>
          <p:cNvPr id="2276" name="Google Shape;2276;p129"/>
          <p:cNvSpPr/>
          <p:nvPr/>
        </p:nvSpPr>
        <p:spPr>
          <a:xfrm>
            <a:off x="6541306" y="1705282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sp>
        <p:nvSpPr>
          <p:cNvPr id="2277" name="Google Shape;2277;p129"/>
          <p:cNvSpPr/>
          <p:nvPr/>
        </p:nvSpPr>
        <p:spPr>
          <a:xfrm>
            <a:off x="5475358" y="5197907"/>
            <a:ext cx="3852210" cy="109748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Assistant platform: 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Intent recognition, Search, 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Dialog Management, Skills</a:t>
            </a:r>
            <a:endParaRPr/>
          </a:p>
        </p:txBody>
      </p:sp>
      <p:sp>
        <p:nvSpPr>
          <p:cNvPr id="2278" name="Google Shape;2278;p129"/>
          <p:cNvSpPr/>
          <p:nvPr/>
        </p:nvSpPr>
        <p:spPr>
          <a:xfrm>
            <a:off x="8770852" y="2355574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endParaRPr/>
          </a:p>
        </p:txBody>
      </p:sp>
      <p:cxnSp>
        <p:nvCxnSpPr>
          <p:cNvPr id="2279" name="Google Shape;2279;p129"/>
          <p:cNvCxnSpPr/>
          <p:nvPr/>
        </p:nvCxnSpPr>
        <p:spPr>
          <a:xfrm>
            <a:off x="7401463" y="4286378"/>
            <a:ext cx="2263" cy="911529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280" name="Google Shape;2280;p129"/>
          <p:cNvSpPr/>
          <p:nvPr/>
        </p:nvSpPr>
        <p:spPr>
          <a:xfrm>
            <a:off x="8770851" y="1694955"/>
            <a:ext cx="3566763" cy="506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салют какая погода в москве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1" name="Google Shape;2281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7032104" y="2907974"/>
            <a:ext cx="3145281" cy="12991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82" name="Google Shape;2282;p129"/>
          <p:cNvCxnSpPr/>
          <p:nvPr/>
        </p:nvCxnSpPr>
        <p:spPr>
          <a:xfrm rot="10800000">
            <a:off x="10177385" y="2910968"/>
            <a:ext cx="0" cy="1296144"/>
          </a:xfrm>
          <a:prstGeom prst="straightConnector1">
            <a:avLst/>
          </a:prstGeom>
          <a:noFill/>
          <a:ln cap="flat" cmpd="sng" w="19050">
            <a:solidFill>
              <a:srgbClr val="92D050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283" name="Google Shape;2283;p129"/>
          <p:cNvCxnSpPr/>
          <p:nvPr/>
        </p:nvCxnSpPr>
        <p:spPr>
          <a:xfrm rot="10800000">
            <a:off x="7104112" y="2910968"/>
            <a:ext cx="0" cy="1296144"/>
          </a:xfrm>
          <a:prstGeom prst="straightConnector1">
            <a:avLst/>
          </a:prstGeom>
          <a:noFill/>
          <a:ln cap="flat" cmpd="sng" w="19050">
            <a:solidFill>
              <a:srgbClr val="92D050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/>
          <p:nvPr/>
        </p:nvSpPr>
        <p:spPr>
          <a:xfrm>
            <a:off x="340764" y="982254"/>
            <a:ext cx="5755236" cy="287854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адиомикрофон" id="275" name="Google Shape;27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493" y="1507029"/>
            <a:ext cx="451257" cy="388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адиомикрофон" id="276" name="Google Shape;27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720" y="2227492"/>
            <a:ext cx="451258" cy="388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адиомикрофон" id="277" name="Google Shape;27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492" y="2947061"/>
            <a:ext cx="451258" cy="388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8" name="Google Shape;278;p13"/>
          <p:cNvCxnSpPr>
            <a:stCxn id="277" idx="3"/>
          </p:cNvCxnSpPr>
          <p:nvPr/>
        </p:nvCxnSpPr>
        <p:spPr>
          <a:xfrm flipH="1" rot="10800000">
            <a:off x="939750" y="2417029"/>
            <a:ext cx="372600" cy="7242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9" name="Google Shape;279;p13"/>
          <p:cNvCxnSpPr>
            <a:stCxn id="276" idx="3"/>
          </p:cNvCxnSpPr>
          <p:nvPr/>
        </p:nvCxnSpPr>
        <p:spPr>
          <a:xfrm flipH="1" rot="10800000">
            <a:off x="932978" y="2417159"/>
            <a:ext cx="379200" cy="45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0" name="Google Shape;280;p13"/>
          <p:cNvCxnSpPr>
            <a:stCxn id="275" idx="3"/>
          </p:cNvCxnSpPr>
          <p:nvPr/>
        </p:nvCxnSpPr>
        <p:spPr>
          <a:xfrm>
            <a:off x="939750" y="1701196"/>
            <a:ext cx="372600" cy="7158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Количество" id="281" name="Google Shape;28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3359698" y="1115939"/>
            <a:ext cx="537975" cy="537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Количество" id="282" name="Google Shape;28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3359697" y="3141228"/>
            <a:ext cx="537975" cy="53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3"/>
          <p:cNvSpPr/>
          <p:nvPr/>
        </p:nvSpPr>
        <p:spPr>
          <a:xfrm>
            <a:off x="7751763" y="213133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Validation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3"/>
          <p:cNvSpPr/>
          <p:nvPr/>
        </p:nvSpPr>
        <p:spPr>
          <a:xfrm>
            <a:off x="9879139" y="206079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Intended Query Detection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3"/>
          <p:cNvSpPr/>
          <p:nvPr/>
        </p:nvSpPr>
        <p:spPr>
          <a:xfrm>
            <a:off x="7751763" y="1115939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Speech Recognition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6" name="Google Shape;286;p13"/>
          <p:cNvCxnSpPr/>
          <p:nvPr/>
        </p:nvCxnSpPr>
        <p:spPr>
          <a:xfrm>
            <a:off x="6312024" y="2421526"/>
            <a:ext cx="1230774" cy="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87" name="Google Shape;287;p13"/>
          <p:cNvSpPr/>
          <p:nvPr/>
        </p:nvSpPr>
        <p:spPr>
          <a:xfrm>
            <a:off x="4180273" y="2030319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</a:t>
            </a:r>
            <a:endParaRPr/>
          </a:p>
        </p:txBody>
      </p:sp>
      <p:sp>
        <p:nvSpPr>
          <p:cNvPr id="288" name="Google Shape;288;p13"/>
          <p:cNvSpPr/>
          <p:nvPr/>
        </p:nvSpPr>
        <p:spPr>
          <a:xfrm>
            <a:off x="1308806" y="2042585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Speech Enhancement</a:t>
            </a:r>
            <a:endParaRPr/>
          </a:p>
        </p:txBody>
      </p:sp>
      <p:cxnSp>
        <p:nvCxnSpPr>
          <p:cNvPr id="289" name="Google Shape;289;p13"/>
          <p:cNvCxnSpPr/>
          <p:nvPr/>
        </p:nvCxnSpPr>
        <p:spPr>
          <a:xfrm rot="10800000">
            <a:off x="3633836" y="2096977"/>
            <a:ext cx="0" cy="647922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90" name="Google Shape;290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5210" y="1126799"/>
            <a:ext cx="1724837" cy="686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82339" y="1164580"/>
            <a:ext cx="1724837" cy="7125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2" name="Google Shape;292;p13"/>
          <p:cNvCxnSpPr/>
          <p:nvPr/>
        </p:nvCxnSpPr>
        <p:spPr>
          <a:xfrm rot="10800000">
            <a:off x="5015880" y="1182816"/>
            <a:ext cx="0" cy="71254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93" name="Google Shape;293;p13"/>
          <p:cNvCxnSpPr/>
          <p:nvPr/>
        </p:nvCxnSpPr>
        <p:spPr>
          <a:xfrm rot="10800000">
            <a:off x="4799856" y="1182816"/>
            <a:ext cx="0" cy="71254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94" name="Google Shape;294;p13"/>
          <p:cNvSpPr txBox="1"/>
          <p:nvPr>
            <p:ph type="title"/>
          </p:nvPr>
        </p:nvSpPr>
        <p:spPr>
          <a:xfrm>
            <a:off x="340776" y="0"/>
            <a:ext cx="5755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Voice assistant pipeline</a:t>
            </a:r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7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130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detection: multimodal system</a:t>
            </a:r>
            <a:endParaRPr/>
          </a:p>
        </p:txBody>
      </p:sp>
      <p:sp>
        <p:nvSpPr>
          <p:cNvPr id="2289" name="Google Shape;2289;p130"/>
          <p:cNvSpPr txBox="1"/>
          <p:nvPr/>
        </p:nvSpPr>
        <p:spPr>
          <a:xfrm>
            <a:off x="838200" y="5877272"/>
            <a:ext cx="10515600" cy="539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 sz="28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Two-pass endpoint detection for speech recognition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Amazon Alexa AI, 2024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0" name="Google Shape;2290;p1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47728" y="1484784"/>
            <a:ext cx="4896544" cy="4054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p131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User perceived latency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6" name="Google Shape;2296;p1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/>
              <a:t>Скорость отклика</a:t>
            </a:r>
            <a:br>
              <a:rPr b="1" lang="en-US" sz="2400"/>
            </a:br>
            <a:r>
              <a:rPr b="1" lang="en-US" sz="2400"/>
              <a:t>- </a:t>
            </a:r>
            <a:r>
              <a:rPr lang="en-US" sz="2400"/>
              <a:t>Быстрое выполнение команд, без задержек и пауз</a:t>
            </a:r>
            <a:endParaRPr b="1"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/>
              <a:t>User perceived latency – метрика, отражающая воспринимаемое пользователем время задержки между действием и реакцией системы.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/>
              <a:t>В нашем случае можем выделить два примера:</a:t>
            </a:r>
            <a:br>
              <a:rPr lang="en-US" sz="2400"/>
            </a:br>
            <a:r>
              <a:rPr lang="en-US" sz="2400"/>
              <a:t>- Произношение активационной фразы &lt;-&gt; активация колонки</a:t>
            </a:r>
            <a:br>
              <a:rPr lang="en-US" sz="2400"/>
            </a:br>
            <a:r>
              <a:rPr lang="en-US" sz="2400"/>
              <a:t>- Произношение голосового запроса &lt;-&gt; получение ответа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b="1" sz="240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0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p132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User perceived latency: prefetch recognition</a:t>
            </a:r>
            <a:endParaRPr/>
          </a:p>
        </p:txBody>
      </p:sp>
      <p:sp>
        <p:nvSpPr>
          <p:cNvPr id="2302" name="Google Shape;2302;p132"/>
          <p:cNvSpPr txBox="1"/>
          <p:nvPr>
            <p:ph idx="1" type="body"/>
          </p:nvPr>
        </p:nvSpPr>
        <p:spPr>
          <a:xfrm>
            <a:off x="838200" y="1825625"/>
            <a:ext cx="10515600" cy="11713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/>
              <a:t>Основная задача в рамках Voice Assistant Pipeline</a:t>
            </a:r>
            <a:br>
              <a:rPr lang="en-US" sz="2400"/>
            </a:br>
            <a:r>
              <a:rPr lang="en-US" sz="2400"/>
              <a:t>- Оценка завершенности  частично распознанного запроса</a:t>
            </a:r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6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p133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User perceived latency: prefetch recognition</a:t>
            </a:r>
            <a:endParaRPr/>
          </a:p>
        </p:txBody>
      </p:sp>
      <p:sp>
        <p:nvSpPr>
          <p:cNvPr id="2308" name="Google Shape;2308;p133"/>
          <p:cNvSpPr/>
          <p:nvPr/>
        </p:nvSpPr>
        <p:spPr>
          <a:xfrm>
            <a:off x="4007768" y="1592352"/>
            <a:ext cx="2229546" cy="331680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9" name="Google Shape;2309;p133"/>
          <p:cNvSpPr/>
          <p:nvPr/>
        </p:nvSpPr>
        <p:spPr>
          <a:xfrm>
            <a:off x="4260121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/>
          </a:p>
        </p:txBody>
      </p:sp>
      <p:sp>
        <p:nvSpPr>
          <p:cNvPr id="2310" name="Google Shape;2310;p133"/>
          <p:cNvSpPr/>
          <p:nvPr/>
        </p:nvSpPr>
        <p:spPr>
          <a:xfrm>
            <a:off x="4260121" y="1736368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sp>
        <p:nvSpPr>
          <p:cNvPr id="2311" name="Google Shape;2311;p133"/>
          <p:cNvSpPr/>
          <p:nvPr/>
        </p:nvSpPr>
        <p:spPr>
          <a:xfrm>
            <a:off x="3196436" y="5523111"/>
            <a:ext cx="3852210" cy="109748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Assistant platform: 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Intent recognition, Search, 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Dialog Management, Skills</a:t>
            </a:r>
            <a:endParaRPr/>
          </a:p>
        </p:txBody>
      </p:sp>
      <p:sp>
        <p:nvSpPr>
          <p:cNvPr id="2312" name="Google Shape;2312;p133"/>
          <p:cNvSpPr/>
          <p:nvPr/>
        </p:nvSpPr>
        <p:spPr>
          <a:xfrm>
            <a:off x="6489666" y="1726041"/>
            <a:ext cx="3566763" cy="506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13" name="Google Shape;2313;p133"/>
          <p:cNvCxnSpPr/>
          <p:nvPr/>
        </p:nvCxnSpPr>
        <p:spPr>
          <a:xfrm rot="10800000">
            <a:off x="5376881" y="3573016"/>
            <a:ext cx="0" cy="129614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314" name="Google Shape;2314;p133"/>
          <p:cNvCxnSpPr/>
          <p:nvPr/>
        </p:nvCxnSpPr>
        <p:spPr>
          <a:xfrm rot="10800000">
            <a:off x="4871864" y="3573016"/>
            <a:ext cx="0" cy="129614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315" name="Google Shape;2315;p133"/>
          <p:cNvSpPr/>
          <p:nvPr/>
        </p:nvSpPr>
        <p:spPr>
          <a:xfrm>
            <a:off x="4260121" y="3036952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Prefetch</a:t>
            </a:r>
            <a:endParaRPr/>
          </a:p>
        </p:txBody>
      </p:sp>
      <p:sp>
        <p:nvSpPr>
          <p:cNvPr id="2316" name="Google Shape;2316;p133"/>
          <p:cNvSpPr/>
          <p:nvPr/>
        </p:nvSpPr>
        <p:spPr>
          <a:xfrm>
            <a:off x="6489666" y="3036952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endParaRPr/>
          </a:p>
        </p:txBody>
      </p:sp>
      <p:sp>
        <p:nvSpPr>
          <p:cNvPr id="2317" name="Google Shape;2317;p133"/>
          <p:cNvSpPr/>
          <p:nvPr/>
        </p:nvSpPr>
        <p:spPr>
          <a:xfrm>
            <a:off x="6489667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endParaRPr/>
          </a:p>
        </p:txBody>
      </p:sp>
      <p:pic>
        <p:nvPicPr>
          <p:cNvPr id="2318" name="Google Shape;2318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714636" y="3573016"/>
            <a:ext cx="3145281" cy="1299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2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p134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User perceived latency: prefetch recognition</a:t>
            </a:r>
            <a:endParaRPr/>
          </a:p>
        </p:txBody>
      </p:sp>
      <p:sp>
        <p:nvSpPr>
          <p:cNvPr id="2324" name="Google Shape;2324;p134"/>
          <p:cNvSpPr/>
          <p:nvPr/>
        </p:nvSpPr>
        <p:spPr>
          <a:xfrm>
            <a:off x="4007768" y="1592352"/>
            <a:ext cx="2229546" cy="331680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5" name="Google Shape;2325;p134"/>
          <p:cNvSpPr/>
          <p:nvPr/>
        </p:nvSpPr>
        <p:spPr>
          <a:xfrm>
            <a:off x="4260121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/>
          </a:p>
        </p:txBody>
      </p:sp>
      <p:sp>
        <p:nvSpPr>
          <p:cNvPr id="2326" name="Google Shape;2326;p134"/>
          <p:cNvSpPr/>
          <p:nvPr/>
        </p:nvSpPr>
        <p:spPr>
          <a:xfrm>
            <a:off x="4260121" y="1736368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sp>
        <p:nvSpPr>
          <p:cNvPr id="2327" name="Google Shape;2327;p134"/>
          <p:cNvSpPr/>
          <p:nvPr/>
        </p:nvSpPr>
        <p:spPr>
          <a:xfrm>
            <a:off x="3196436" y="5523111"/>
            <a:ext cx="3852210" cy="109748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Assistant platform: 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Intent recognition, Search, 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Dialog Management, Skills</a:t>
            </a:r>
            <a:endParaRPr/>
          </a:p>
        </p:txBody>
      </p:sp>
      <p:sp>
        <p:nvSpPr>
          <p:cNvPr id="2328" name="Google Shape;2328;p134"/>
          <p:cNvSpPr/>
          <p:nvPr/>
        </p:nvSpPr>
        <p:spPr>
          <a:xfrm>
            <a:off x="6489666" y="1726041"/>
            <a:ext cx="3566763" cy="506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салют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29" name="Google Shape;2329;p134"/>
          <p:cNvCxnSpPr/>
          <p:nvPr/>
        </p:nvCxnSpPr>
        <p:spPr>
          <a:xfrm rot="10800000">
            <a:off x="5376881" y="3573016"/>
            <a:ext cx="0" cy="129614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330" name="Google Shape;2330;p134"/>
          <p:cNvSpPr/>
          <p:nvPr/>
        </p:nvSpPr>
        <p:spPr>
          <a:xfrm>
            <a:off x="4260121" y="3036952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Prefetch</a:t>
            </a:r>
            <a:endParaRPr/>
          </a:p>
        </p:txBody>
      </p:sp>
      <p:sp>
        <p:nvSpPr>
          <p:cNvPr id="2331" name="Google Shape;2331;p134"/>
          <p:cNvSpPr/>
          <p:nvPr/>
        </p:nvSpPr>
        <p:spPr>
          <a:xfrm>
            <a:off x="6489667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endParaRPr/>
          </a:p>
        </p:txBody>
      </p:sp>
      <p:pic>
        <p:nvPicPr>
          <p:cNvPr id="2332" name="Google Shape;2332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231600" y="3570022"/>
            <a:ext cx="3145281" cy="12991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33" name="Google Shape;2333;p134"/>
          <p:cNvCxnSpPr/>
          <p:nvPr/>
        </p:nvCxnSpPr>
        <p:spPr>
          <a:xfrm rot="10800000">
            <a:off x="4871864" y="3573016"/>
            <a:ext cx="0" cy="129614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334" name="Google Shape;2334;p134"/>
          <p:cNvSpPr/>
          <p:nvPr/>
        </p:nvSpPr>
        <p:spPr>
          <a:xfrm>
            <a:off x="6489666" y="3036952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8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135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User perceived latency: prefetch recognition</a:t>
            </a:r>
            <a:endParaRPr/>
          </a:p>
        </p:txBody>
      </p:sp>
      <p:sp>
        <p:nvSpPr>
          <p:cNvPr id="2340" name="Google Shape;2340;p135"/>
          <p:cNvSpPr/>
          <p:nvPr/>
        </p:nvSpPr>
        <p:spPr>
          <a:xfrm>
            <a:off x="4007768" y="1592352"/>
            <a:ext cx="2229546" cy="331680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1" name="Google Shape;2341;p135"/>
          <p:cNvSpPr/>
          <p:nvPr/>
        </p:nvSpPr>
        <p:spPr>
          <a:xfrm>
            <a:off x="4260121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/>
          </a:p>
        </p:txBody>
      </p:sp>
      <p:sp>
        <p:nvSpPr>
          <p:cNvPr id="2342" name="Google Shape;2342;p135"/>
          <p:cNvSpPr/>
          <p:nvPr/>
        </p:nvSpPr>
        <p:spPr>
          <a:xfrm>
            <a:off x="4260121" y="1736368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sp>
        <p:nvSpPr>
          <p:cNvPr id="2343" name="Google Shape;2343;p135"/>
          <p:cNvSpPr/>
          <p:nvPr/>
        </p:nvSpPr>
        <p:spPr>
          <a:xfrm>
            <a:off x="3196436" y="5523111"/>
            <a:ext cx="3852210" cy="109748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Assistant platform: 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Intent recognition, Search, 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Dialog Management, Skills</a:t>
            </a:r>
            <a:endParaRPr/>
          </a:p>
        </p:txBody>
      </p:sp>
      <p:sp>
        <p:nvSpPr>
          <p:cNvPr id="2344" name="Google Shape;2344;p135"/>
          <p:cNvSpPr/>
          <p:nvPr/>
        </p:nvSpPr>
        <p:spPr>
          <a:xfrm>
            <a:off x="6489666" y="1726041"/>
            <a:ext cx="3566763" cy="506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салют какая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45" name="Google Shape;2345;p135"/>
          <p:cNvCxnSpPr/>
          <p:nvPr/>
        </p:nvCxnSpPr>
        <p:spPr>
          <a:xfrm rot="10800000">
            <a:off x="5735960" y="3573016"/>
            <a:ext cx="0" cy="129614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346" name="Google Shape;2346;p135"/>
          <p:cNvSpPr/>
          <p:nvPr/>
        </p:nvSpPr>
        <p:spPr>
          <a:xfrm>
            <a:off x="4260121" y="3036952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Prefetch</a:t>
            </a:r>
            <a:endParaRPr/>
          </a:p>
        </p:txBody>
      </p:sp>
      <p:sp>
        <p:nvSpPr>
          <p:cNvPr id="2347" name="Google Shape;2347;p135"/>
          <p:cNvSpPr/>
          <p:nvPr/>
        </p:nvSpPr>
        <p:spPr>
          <a:xfrm>
            <a:off x="6489667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endParaRPr/>
          </a:p>
        </p:txBody>
      </p:sp>
      <p:pic>
        <p:nvPicPr>
          <p:cNvPr id="2348" name="Google Shape;2348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588524" y="3570022"/>
            <a:ext cx="3145281" cy="12991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49" name="Google Shape;2349;p135"/>
          <p:cNvCxnSpPr/>
          <p:nvPr/>
        </p:nvCxnSpPr>
        <p:spPr>
          <a:xfrm rot="10800000">
            <a:off x="4871864" y="3573016"/>
            <a:ext cx="0" cy="129614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350" name="Google Shape;2350;p135"/>
          <p:cNvSpPr/>
          <p:nvPr/>
        </p:nvSpPr>
        <p:spPr>
          <a:xfrm>
            <a:off x="6489666" y="3036952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136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User perceived latency: prefetch recognition</a:t>
            </a:r>
            <a:endParaRPr/>
          </a:p>
        </p:txBody>
      </p:sp>
      <p:sp>
        <p:nvSpPr>
          <p:cNvPr id="2356" name="Google Shape;2356;p136"/>
          <p:cNvSpPr/>
          <p:nvPr/>
        </p:nvSpPr>
        <p:spPr>
          <a:xfrm>
            <a:off x="4007768" y="1592352"/>
            <a:ext cx="2229546" cy="331680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7" name="Google Shape;2357;p136"/>
          <p:cNvSpPr/>
          <p:nvPr/>
        </p:nvSpPr>
        <p:spPr>
          <a:xfrm>
            <a:off x="4260121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/>
          </a:p>
        </p:txBody>
      </p:sp>
      <p:sp>
        <p:nvSpPr>
          <p:cNvPr id="2358" name="Google Shape;2358;p136"/>
          <p:cNvSpPr/>
          <p:nvPr/>
        </p:nvSpPr>
        <p:spPr>
          <a:xfrm>
            <a:off x="4260121" y="1736368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sp>
        <p:nvSpPr>
          <p:cNvPr id="2359" name="Google Shape;2359;p136"/>
          <p:cNvSpPr/>
          <p:nvPr/>
        </p:nvSpPr>
        <p:spPr>
          <a:xfrm>
            <a:off x="3196436" y="5523111"/>
            <a:ext cx="3852210" cy="109748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Assistant platform: 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Intent recognition, Search, 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Dialog Management, Skills</a:t>
            </a:r>
            <a:endParaRPr/>
          </a:p>
        </p:txBody>
      </p:sp>
      <p:sp>
        <p:nvSpPr>
          <p:cNvPr id="2360" name="Google Shape;2360;p136"/>
          <p:cNvSpPr/>
          <p:nvPr/>
        </p:nvSpPr>
        <p:spPr>
          <a:xfrm>
            <a:off x="6489666" y="1726041"/>
            <a:ext cx="3566763" cy="506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салют какая погода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1" name="Google Shape;2361;p136"/>
          <p:cNvSpPr/>
          <p:nvPr/>
        </p:nvSpPr>
        <p:spPr>
          <a:xfrm>
            <a:off x="4260121" y="3036952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Prefetch</a:t>
            </a:r>
            <a:endParaRPr/>
          </a:p>
        </p:txBody>
      </p:sp>
      <p:cxnSp>
        <p:nvCxnSpPr>
          <p:cNvPr id="2362" name="Google Shape;2362;p136"/>
          <p:cNvCxnSpPr/>
          <p:nvPr/>
        </p:nvCxnSpPr>
        <p:spPr>
          <a:xfrm rot="10800000">
            <a:off x="6168008" y="3573016"/>
            <a:ext cx="0" cy="129614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363" name="Google Shape;2363;p136"/>
          <p:cNvSpPr/>
          <p:nvPr/>
        </p:nvSpPr>
        <p:spPr>
          <a:xfrm>
            <a:off x="6489667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endParaRPr/>
          </a:p>
        </p:txBody>
      </p:sp>
      <p:pic>
        <p:nvPicPr>
          <p:cNvPr id="2364" name="Google Shape;2364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3007743" y="3573552"/>
            <a:ext cx="3145281" cy="12991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5" name="Google Shape;2365;p136"/>
          <p:cNvCxnSpPr/>
          <p:nvPr/>
        </p:nvCxnSpPr>
        <p:spPr>
          <a:xfrm rot="10800000">
            <a:off x="4871864" y="3573016"/>
            <a:ext cx="0" cy="129614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366" name="Google Shape;2366;p136"/>
          <p:cNvSpPr/>
          <p:nvPr/>
        </p:nvSpPr>
        <p:spPr>
          <a:xfrm>
            <a:off x="6489666" y="3036952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0" name="Shape 2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1" name="Google Shape;2371;p137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User perceived latency: prefetch recognition</a:t>
            </a:r>
            <a:endParaRPr/>
          </a:p>
        </p:txBody>
      </p:sp>
      <p:sp>
        <p:nvSpPr>
          <p:cNvPr id="2372" name="Google Shape;2372;p137"/>
          <p:cNvSpPr/>
          <p:nvPr/>
        </p:nvSpPr>
        <p:spPr>
          <a:xfrm>
            <a:off x="4007768" y="1592352"/>
            <a:ext cx="2229546" cy="331680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3" name="Google Shape;2373;p137"/>
          <p:cNvSpPr/>
          <p:nvPr/>
        </p:nvSpPr>
        <p:spPr>
          <a:xfrm>
            <a:off x="4260121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/>
          </a:p>
        </p:txBody>
      </p:sp>
      <p:sp>
        <p:nvSpPr>
          <p:cNvPr id="2374" name="Google Shape;2374;p137"/>
          <p:cNvSpPr/>
          <p:nvPr/>
        </p:nvSpPr>
        <p:spPr>
          <a:xfrm>
            <a:off x="4260121" y="1736368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sp>
        <p:nvSpPr>
          <p:cNvPr id="2375" name="Google Shape;2375;p137"/>
          <p:cNvSpPr/>
          <p:nvPr/>
        </p:nvSpPr>
        <p:spPr>
          <a:xfrm>
            <a:off x="3196436" y="5523111"/>
            <a:ext cx="3852210" cy="109748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Assistant platform: 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Intent recognition, Search, 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Dialog Management, Skills</a:t>
            </a:r>
            <a:endParaRPr/>
          </a:p>
        </p:txBody>
      </p:sp>
      <p:sp>
        <p:nvSpPr>
          <p:cNvPr id="2376" name="Google Shape;2376;p137"/>
          <p:cNvSpPr/>
          <p:nvPr/>
        </p:nvSpPr>
        <p:spPr>
          <a:xfrm>
            <a:off x="6489666" y="1726041"/>
            <a:ext cx="3566763" cy="506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салют какая погода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77" name="Google Shape;2377;p137"/>
          <p:cNvCxnSpPr/>
          <p:nvPr/>
        </p:nvCxnSpPr>
        <p:spPr>
          <a:xfrm rot="10800000">
            <a:off x="6168008" y="3573016"/>
            <a:ext cx="0" cy="129614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378" name="Google Shape;2378;p137"/>
          <p:cNvSpPr/>
          <p:nvPr/>
        </p:nvSpPr>
        <p:spPr>
          <a:xfrm>
            <a:off x="4260121" y="3036952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Prefetch</a:t>
            </a:r>
            <a:endParaRPr/>
          </a:p>
        </p:txBody>
      </p:sp>
      <p:sp>
        <p:nvSpPr>
          <p:cNvPr id="2379" name="Google Shape;2379;p137"/>
          <p:cNvSpPr/>
          <p:nvPr/>
        </p:nvSpPr>
        <p:spPr>
          <a:xfrm>
            <a:off x="6489666" y="3036952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endParaRPr/>
          </a:p>
        </p:txBody>
      </p:sp>
      <p:sp>
        <p:nvSpPr>
          <p:cNvPr id="2380" name="Google Shape;2380;p137"/>
          <p:cNvSpPr/>
          <p:nvPr/>
        </p:nvSpPr>
        <p:spPr>
          <a:xfrm>
            <a:off x="6489667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endParaRPr/>
          </a:p>
        </p:txBody>
      </p:sp>
      <p:pic>
        <p:nvPicPr>
          <p:cNvPr id="2381" name="Google Shape;2381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3007743" y="3573552"/>
            <a:ext cx="3145281" cy="12991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82" name="Google Shape;2382;p137"/>
          <p:cNvCxnSpPr/>
          <p:nvPr/>
        </p:nvCxnSpPr>
        <p:spPr>
          <a:xfrm rot="10800000">
            <a:off x="4871864" y="3573016"/>
            <a:ext cx="0" cy="129614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6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7" name="Google Shape;2387;p138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User perceived latency: prefetch recognition</a:t>
            </a:r>
            <a:endParaRPr/>
          </a:p>
        </p:txBody>
      </p:sp>
      <p:sp>
        <p:nvSpPr>
          <p:cNvPr id="2388" name="Google Shape;2388;p138"/>
          <p:cNvSpPr/>
          <p:nvPr/>
        </p:nvSpPr>
        <p:spPr>
          <a:xfrm>
            <a:off x="4007768" y="1592352"/>
            <a:ext cx="2229546" cy="331680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9" name="Google Shape;2389;p138"/>
          <p:cNvSpPr/>
          <p:nvPr/>
        </p:nvSpPr>
        <p:spPr>
          <a:xfrm>
            <a:off x="4260121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/>
          </a:p>
        </p:txBody>
      </p:sp>
      <p:sp>
        <p:nvSpPr>
          <p:cNvPr id="2390" name="Google Shape;2390;p138"/>
          <p:cNvSpPr/>
          <p:nvPr/>
        </p:nvSpPr>
        <p:spPr>
          <a:xfrm>
            <a:off x="4260121" y="1736368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sp>
        <p:nvSpPr>
          <p:cNvPr id="2391" name="Google Shape;2391;p138"/>
          <p:cNvSpPr/>
          <p:nvPr/>
        </p:nvSpPr>
        <p:spPr>
          <a:xfrm>
            <a:off x="3196436" y="5523111"/>
            <a:ext cx="3852210" cy="109748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Assistant platform: 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Intent recognition, Search, 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Dialog Management, Skills</a:t>
            </a:r>
            <a:endParaRPr/>
          </a:p>
        </p:txBody>
      </p:sp>
      <p:sp>
        <p:nvSpPr>
          <p:cNvPr id="2392" name="Google Shape;2392;p138"/>
          <p:cNvSpPr/>
          <p:nvPr/>
        </p:nvSpPr>
        <p:spPr>
          <a:xfrm>
            <a:off x="6489666" y="1726041"/>
            <a:ext cx="3566763" cy="506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салют какая погода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93" name="Google Shape;2393;p138"/>
          <p:cNvCxnSpPr/>
          <p:nvPr/>
        </p:nvCxnSpPr>
        <p:spPr>
          <a:xfrm rot="10800000">
            <a:off x="6168008" y="3573016"/>
            <a:ext cx="0" cy="129614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394" name="Google Shape;2394;p138"/>
          <p:cNvSpPr/>
          <p:nvPr/>
        </p:nvSpPr>
        <p:spPr>
          <a:xfrm>
            <a:off x="4260121" y="3036952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Prefetch</a:t>
            </a:r>
            <a:endParaRPr/>
          </a:p>
        </p:txBody>
      </p:sp>
      <p:sp>
        <p:nvSpPr>
          <p:cNvPr id="2395" name="Google Shape;2395;p138"/>
          <p:cNvSpPr/>
          <p:nvPr/>
        </p:nvSpPr>
        <p:spPr>
          <a:xfrm>
            <a:off x="6489666" y="3036952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endParaRPr/>
          </a:p>
        </p:txBody>
      </p:sp>
      <p:cxnSp>
        <p:nvCxnSpPr>
          <p:cNvPr id="2396" name="Google Shape;2396;p138"/>
          <p:cNvCxnSpPr>
            <a:endCxn id="2391" idx="0"/>
          </p:cNvCxnSpPr>
          <p:nvPr/>
        </p:nvCxnSpPr>
        <p:spPr>
          <a:xfrm>
            <a:off x="5122541" y="4909011"/>
            <a:ext cx="0" cy="6141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dash"/>
            <a:miter lim="800000"/>
            <a:headEnd len="sm" w="sm" type="none"/>
            <a:tailEnd len="med" w="med" type="triangle"/>
          </a:ln>
        </p:spPr>
      </p:cxnSp>
      <p:sp>
        <p:nvSpPr>
          <p:cNvPr id="2397" name="Google Shape;2397;p138"/>
          <p:cNvSpPr/>
          <p:nvPr/>
        </p:nvSpPr>
        <p:spPr>
          <a:xfrm>
            <a:off x="6489667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endParaRPr/>
          </a:p>
        </p:txBody>
      </p:sp>
      <p:pic>
        <p:nvPicPr>
          <p:cNvPr id="2398" name="Google Shape;2398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3007743" y="3573552"/>
            <a:ext cx="3145281" cy="12991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9" name="Google Shape;2399;p138"/>
          <p:cNvCxnSpPr/>
          <p:nvPr/>
        </p:nvCxnSpPr>
        <p:spPr>
          <a:xfrm rot="10800000">
            <a:off x="4871864" y="3573016"/>
            <a:ext cx="0" cy="129614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3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Google Shape;2404;p139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User perceived latency: prefetch recognition</a:t>
            </a:r>
            <a:endParaRPr/>
          </a:p>
        </p:txBody>
      </p:sp>
      <p:sp>
        <p:nvSpPr>
          <p:cNvPr id="2405" name="Google Shape;2405;p139"/>
          <p:cNvSpPr/>
          <p:nvPr/>
        </p:nvSpPr>
        <p:spPr>
          <a:xfrm>
            <a:off x="4007768" y="1592352"/>
            <a:ext cx="2229546" cy="331680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6" name="Google Shape;2406;p139"/>
          <p:cNvSpPr/>
          <p:nvPr/>
        </p:nvSpPr>
        <p:spPr>
          <a:xfrm>
            <a:off x="4260121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/>
          </a:p>
        </p:txBody>
      </p:sp>
      <p:sp>
        <p:nvSpPr>
          <p:cNvPr id="2407" name="Google Shape;2407;p139"/>
          <p:cNvSpPr/>
          <p:nvPr/>
        </p:nvSpPr>
        <p:spPr>
          <a:xfrm>
            <a:off x="4260121" y="1736368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sp>
        <p:nvSpPr>
          <p:cNvPr id="2408" name="Google Shape;2408;p139"/>
          <p:cNvSpPr/>
          <p:nvPr/>
        </p:nvSpPr>
        <p:spPr>
          <a:xfrm>
            <a:off x="3196436" y="5523111"/>
            <a:ext cx="3852210" cy="109748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Assistant platform: 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Intent recognition, Search, 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Dialog Management, Skills</a:t>
            </a:r>
            <a:endParaRPr/>
          </a:p>
        </p:txBody>
      </p:sp>
      <p:sp>
        <p:nvSpPr>
          <p:cNvPr id="2409" name="Google Shape;2409;p139"/>
          <p:cNvSpPr/>
          <p:nvPr/>
        </p:nvSpPr>
        <p:spPr>
          <a:xfrm>
            <a:off x="6489666" y="1726041"/>
            <a:ext cx="3566763" cy="506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салют какая погода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10" name="Google Shape;2410;p139"/>
          <p:cNvCxnSpPr/>
          <p:nvPr/>
        </p:nvCxnSpPr>
        <p:spPr>
          <a:xfrm rot="10800000">
            <a:off x="6528048" y="3573016"/>
            <a:ext cx="0" cy="129614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411" name="Google Shape;2411;p139"/>
          <p:cNvSpPr/>
          <p:nvPr/>
        </p:nvSpPr>
        <p:spPr>
          <a:xfrm>
            <a:off x="4260121" y="3036952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Prefetch</a:t>
            </a:r>
            <a:endParaRPr/>
          </a:p>
        </p:txBody>
      </p:sp>
      <p:sp>
        <p:nvSpPr>
          <p:cNvPr id="2412" name="Google Shape;2412;p139"/>
          <p:cNvSpPr/>
          <p:nvPr/>
        </p:nvSpPr>
        <p:spPr>
          <a:xfrm>
            <a:off x="6489666" y="3036952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endParaRPr/>
          </a:p>
        </p:txBody>
      </p:sp>
      <p:cxnSp>
        <p:nvCxnSpPr>
          <p:cNvPr id="2413" name="Google Shape;2413;p139"/>
          <p:cNvCxnSpPr>
            <a:endCxn id="2408" idx="0"/>
          </p:cNvCxnSpPr>
          <p:nvPr/>
        </p:nvCxnSpPr>
        <p:spPr>
          <a:xfrm>
            <a:off x="5122541" y="4909011"/>
            <a:ext cx="0" cy="6141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dash"/>
            <a:miter lim="800000"/>
            <a:headEnd len="sm" w="sm" type="none"/>
            <a:tailEnd len="med" w="med" type="triangle"/>
          </a:ln>
        </p:spPr>
      </p:cxnSp>
      <p:sp>
        <p:nvSpPr>
          <p:cNvPr id="2414" name="Google Shape;2414;p139"/>
          <p:cNvSpPr/>
          <p:nvPr/>
        </p:nvSpPr>
        <p:spPr>
          <a:xfrm>
            <a:off x="6489667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endParaRPr/>
          </a:p>
        </p:txBody>
      </p:sp>
      <p:cxnSp>
        <p:nvCxnSpPr>
          <p:cNvPr id="2415" name="Google Shape;2415;p139"/>
          <p:cNvCxnSpPr/>
          <p:nvPr/>
        </p:nvCxnSpPr>
        <p:spPr>
          <a:xfrm rot="10800000">
            <a:off x="4871864" y="3573016"/>
            <a:ext cx="0" cy="129614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2416" name="Google Shape;2416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3380642" y="3570022"/>
            <a:ext cx="3145281" cy="1299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4"/>
          <p:cNvSpPr/>
          <p:nvPr/>
        </p:nvSpPr>
        <p:spPr>
          <a:xfrm>
            <a:off x="340764" y="982254"/>
            <a:ext cx="5755236" cy="287854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адиомикрофон" id="300" name="Google Shape;30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493" y="1507029"/>
            <a:ext cx="451257" cy="388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адиомикрофон" id="301" name="Google Shape;30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720" y="2227492"/>
            <a:ext cx="451258" cy="388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адиомикрофон" id="302" name="Google Shape;30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492" y="2947061"/>
            <a:ext cx="451258" cy="388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14"/>
          <p:cNvCxnSpPr>
            <a:stCxn id="302" idx="3"/>
          </p:cNvCxnSpPr>
          <p:nvPr/>
        </p:nvCxnSpPr>
        <p:spPr>
          <a:xfrm flipH="1" rot="10800000">
            <a:off x="939750" y="2417029"/>
            <a:ext cx="372600" cy="7242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4" name="Google Shape;304;p14"/>
          <p:cNvCxnSpPr>
            <a:stCxn id="301" idx="3"/>
          </p:cNvCxnSpPr>
          <p:nvPr/>
        </p:nvCxnSpPr>
        <p:spPr>
          <a:xfrm flipH="1" rot="10800000">
            <a:off x="932978" y="2417159"/>
            <a:ext cx="379200" cy="45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5" name="Google Shape;305;p14"/>
          <p:cNvCxnSpPr>
            <a:stCxn id="300" idx="3"/>
          </p:cNvCxnSpPr>
          <p:nvPr/>
        </p:nvCxnSpPr>
        <p:spPr>
          <a:xfrm>
            <a:off x="939750" y="1701196"/>
            <a:ext cx="372600" cy="7158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Количество" id="306" name="Google Shape;30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3359698" y="1115939"/>
            <a:ext cx="537975" cy="537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Количество" id="307" name="Google Shape;30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3359697" y="3141228"/>
            <a:ext cx="537975" cy="53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4"/>
          <p:cNvSpPr/>
          <p:nvPr/>
        </p:nvSpPr>
        <p:spPr>
          <a:xfrm>
            <a:off x="7751763" y="213133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Validation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4"/>
          <p:cNvSpPr/>
          <p:nvPr/>
        </p:nvSpPr>
        <p:spPr>
          <a:xfrm>
            <a:off x="9879139" y="206079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Intended Query Detection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14"/>
          <p:cNvSpPr/>
          <p:nvPr/>
        </p:nvSpPr>
        <p:spPr>
          <a:xfrm>
            <a:off x="7751763" y="1115939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Speech Recognition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4"/>
          <p:cNvSpPr/>
          <p:nvPr/>
        </p:nvSpPr>
        <p:spPr>
          <a:xfrm>
            <a:off x="9873709" y="1120992"/>
            <a:ext cx="1724839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2" name="Google Shape;312;p14"/>
          <p:cNvCxnSpPr/>
          <p:nvPr/>
        </p:nvCxnSpPr>
        <p:spPr>
          <a:xfrm>
            <a:off x="6312024" y="2421526"/>
            <a:ext cx="1230774" cy="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13" name="Google Shape;313;p14"/>
          <p:cNvSpPr/>
          <p:nvPr/>
        </p:nvSpPr>
        <p:spPr>
          <a:xfrm>
            <a:off x="4180273" y="2030319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</a:t>
            </a:r>
            <a:endParaRPr/>
          </a:p>
        </p:txBody>
      </p:sp>
      <p:sp>
        <p:nvSpPr>
          <p:cNvPr id="314" name="Google Shape;314;p14"/>
          <p:cNvSpPr/>
          <p:nvPr/>
        </p:nvSpPr>
        <p:spPr>
          <a:xfrm>
            <a:off x="1308806" y="2042585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Speech Enhancement</a:t>
            </a:r>
            <a:endParaRPr/>
          </a:p>
        </p:txBody>
      </p:sp>
      <p:cxnSp>
        <p:nvCxnSpPr>
          <p:cNvPr id="315" name="Google Shape;315;p14"/>
          <p:cNvCxnSpPr/>
          <p:nvPr/>
        </p:nvCxnSpPr>
        <p:spPr>
          <a:xfrm rot="10800000">
            <a:off x="3633836" y="2096977"/>
            <a:ext cx="0" cy="647922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316" name="Google Shape;31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5210" y="1126799"/>
            <a:ext cx="1724837" cy="686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82339" y="1164580"/>
            <a:ext cx="1724837" cy="7125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8" name="Google Shape;318;p14"/>
          <p:cNvCxnSpPr/>
          <p:nvPr/>
        </p:nvCxnSpPr>
        <p:spPr>
          <a:xfrm rot="10800000">
            <a:off x="5015880" y="1182816"/>
            <a:ext cx="0" cy="71254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19" name="Google Shape;319;p14"/>
          <p:cNvCxnSpPr/>
          <p:nvPr/>
        </p:nvCxnSpPr>
        <p:spPr>
          <a:xfrm rot="10800000">
            <a:off x="4799856" y="1182816"/>
            <a:ext cx="0" cy="71254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320" name="Google Shape;320;p14"/>
          <p:cNvSpPr txBox="1"/>
          <p:nvPr>
            <p:ph type="title"/>
          </p:nvPr>
        </p:nvSpPr>
        <p:spPr>
          <a:xfrm>
            <a:off x="340776" y="0"/>
            <a:ext cx="5755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Voice assistant pipeline</a:t>
            </a:r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0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Google Shape;2421;p140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User perceived latency: prefetch recognition</a:t>
            </a:r>
            <a:endParaRPr/>
          </a:p>
        </p:txBody>
      </p:sp>
      <p:sp>
        <p:nvSpPr>
          <p:cNvPr id="2422" name="Google Shape;2422;p140"/>
          <p:cNvSpPr/>
          <p:nvPr/>
        </p:nvSpPr>
        <p:spPr>
          <a:xfrm>
            <a:off x="4007768" y="1592352"/>
            <a:ext cx="2229546" cy="331680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3" name="Google Shape;2423;p140"/>
          <p:cNvSpPr/>
          <p:nvPr/>
        </p:nvSpPr>
        <p:spPr>
          <a:xfrm>
            <a:off x="4260121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/>
          </a:p>
        </p:txBody>
      </p:sp>
      <p:sp>
        <p:nvSpPr>
          <p:cNvPr id="2424" name="Google Shape;2424;p140"/>
          <p:cNvSpPr/>
          <p:nvPr/>
        </p:nvSpPr>
        <p:spPr>
          <a:xfrm>
            <a:off x="4260121" y="1736368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sp>
        <p:nvSpPr>
          <p:cNvPr id="2425" name="Google Shape;2425;p140"/>
          <p:cNvSpPr/>
          <p:nvPr/>
        </p:nvSpPr>
        <p:spPr>
          <a:xfrm>
            <a:off x="3196436" y="5523111"/>
            <a:ext cx="3852210" cy="109748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Assistant platform: 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Intent recognition, Search, 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Dialog Management, Skills</a:t>
            </a:r>
            <a:endParaRPr/>
          </a:p>
        </p:txBody>
      </p:sp>
      <p:sp>
        <p:nvSpPr>
          <p:cNvPr id="2426" name="Google Shape;2426;p140"/>
          <p:cNvSpPr/>
          <p:nvPr/>
        </p:nvSpPr>
        <p:spPr>
          <a:xfrm>
            <a:off x="6489666" y="1726041"/>
            <a:ext cx="3566763" cy="506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салют какая погода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27" name="Google Shape;2427;p140"/>
          <p:cNvCxnSpPr/>
          <p:nvPr/>
        </p:nvCxnSpPr>
        <p:spPr>
          <a:xfrm rot="10800000">
            <a:off x="6960096" y="3573016"/>
            <a:ext cx="0" cy="129614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428" name="Google Shape;2428;p140"/>
          <p:cNvSpPr/>
          <p:nvPr/>
        </p:nvSpPr>
        <p:spPr>
          <a:xfrm>
            <a:off x="4260121" y="3036952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Prefetch</a:t>
            </a:r>
            <a:endParaRPr/>
          </a:p>
        </p:txBody>
      </p:sp>
      <p:sp>
        <p:nvSpPr>
          <p:cNvPr id="2429" name="Google Shape;2429;p140"/>
          <p:cNvSpPr/>
          <p:nvPr/>
        </p:nvSpPr>
        <p:spPr>
          <a:xfrm>
            <a:off x="6489666" y="3036952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endParaRPr/>
          </a:p>
        </p:txBody>
      </p:sp>
      <p:cxnSp>
        <p:nvCxnSpPr>
          <p:cNvPr id="2430" name="Google Shape;2430;p140"/>
          <p:cNvCxnSpPr>
            <a:endCxn id="2425" idx="0"/>
          </p:cNvCxnSpPr>
          <p:nvPr/>
        </p:nvCxnSpPr>
        <p:spPr>
          <a:xfrm>
            <a:off x="5122541" y="4909011"/>
            <a:ext cx="0" cy="6141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dash"/>
            <a:miter lim="800000"/>
            <a:headEnd len="sm" w="sm" type="none"/>
            <a:tailEnd len="med" w="med" type="triangle"/>
          </a:ln>
        </p:spPr>
      </p:cxnSp>
      <p:sp>
        <p:nvSpPr>
          <p:cNvPr id="2431" name="Google Shape;2431;p140"/>
          <p:cNvSpPr/>
          <p:nvPr/>
        </p:nvSpPr>
        <p:spPr>
          <a:xfrm>
            <a:off x="6489667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endParaRPr/>
          </a:p>
        </p:txBody>
      </p:sp>
      <p:cxnSp>
        <p:nvCxnSpPr>
          <p:cNvPr id="2432" name="Google Shape;2432;p140"/>
          <p:cNvCxnSpPr/>
          <p:nvPr/>
        </p:nvCxnSpPr>
        <p:spPr>
          <a:xfrm rot="10800000">
            <a:off x="4871864" y="3573016"/>
            <a:ext cx="0" cy="129614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2433" name="Google Shape;2433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3791744" y="3573016"/>
            <a:ext cx="3145281" cy="1299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7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p141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User perceived latency: prefetch recognition</a:t>
            </a:r>
            <a:endParaRPr/>
          </a:p>
        </p:txBody>
      </p:sp>
      <p:sp>
        <p:nvSpPr>
          <p:cNvPr id="2439" name="Google Shape;2439;p141"/>
          <p:cNvSpPr/>
          <p:nvPr/>
        </p:nvSpPr>
        <p:spPr>
          <a:xfrm>
            <a:off x="4007768" y="1592352"/>
            <a:ext cx="2229546" cy="331680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0" name="Google Shape;2440;p141"/>
          <p:cNvSpPr/>
          <p:nvPr/>
        </p:nvSpPr>
        <p:spPr>
          <a:xfrm>
            <a:off x="4260121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/>
          </a:p>
        </p:txBody>
      </p:sp>
      <p:sp>
        <p:nvSpPr>
          <p:cNvPr id="2441" name="Google Shape;2441;p141"/>
          <p:cNvSpPr/>
          <p:nvPr/>
        </p:nvSpPr>
        <p:spPr>
          <a:xfrm>
            <a:off x="4260121" y="1736368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sp>
        <p:nvSpPr>
          <p:cNvPr id="2442" name="Google Shape;2442;p141"/>
          <p:cNvSpPr/>
          <p:nvPr/>
        </p:nvSpPr>
        <p:spPr>
          <a:xfrm>
            <a:off x="3196436" y="5523111"/>
            <a:ext cx="3852210" cy="109748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Assistant platform: 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Intent recognition, Search, 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Dialog Management, Skills</a:t>
            </a:r>
            <a:endParaRPr/>
          </a:p>
        </p:txBody>
      </p:sp>
      <p:sp>
        <p:nvSpPr>
          <p:cNvPr id="2443" name="Google Shape;2443;p141"/>
          <p:cNvSpPr/>
          <p:nvPr/>
        </p:nvSpPr>
        <p:spPr>
          <a:xfrm>
            <a:off x="6489667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endParaRPr/>
          </a:p>
        </p:txBody>
      </p:sp>
      <p:sp>
        <p:nvSpPr>
          <p:cNvPr id="2444" name="Google Shape;2444;p141"/>
          <p:cNvSpPr/>
          <p:nvPr/>
        </p:nvSpPr>
        <p:spPr>
          <a:xfrm>
            <a:off x="6489666" y="1726041"/>
            <a:ext cx="3566763" cy="506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салют какая погода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45" name="Google Shape;2445;p141"/>
          <p:cNvCxnSpPr/>
          <p:nvPr/>
        </p:nvCxnSpPr>
        <p:spPr>
          <a:xfrm rot="10800000">
            <a:off x="6960096" y="3573016"/>
            <a:ext cx="0" cy="129614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446" name="Google Shape;2446;p141"/>
          <p:cNvCxnSpPr/>
          <p:nvPr/>
        </p:nvCxnSpPr>
        <p:spPr>
          <a:xfrm rot="10800000">
            <a:off x="4871864" y="3573016"/>
            <a:ext cx="0" cy="129614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2447" name="Google Shape;2447;p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3791744" y="3573016"/>
            <a:ext cx="3145281" cy="1299138"/>
          </a:xfrm>
          <a:prstGeom prst="rect">
            <a:avLst/>
          </a:prstGeom>
          <a:noFill/>
          <a:ln>
            <a:noFill/>
          </a:ln>
        </p:spPr>
      </p:pic>
      <p:sp>
        <p:nvSpPr>
          <p:cNvPr id="2448" name="Google Shape;2448;p141"/>
          <p:cNvSpPr/>
          <p:nvPr/>
        </p:nvSpPr>
        <p:spPr>
          <a:xfrm>
            <a:off x="4260121" y="3036952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Prefetch</a:t>
            </a:r>
            <a:endParaRPr/>
          </a:p>
        </p:txBody>
      </p:sp>
      <p:sp>
        <p:nvSpPr>
          <p:cNvPr id="2449" name="Google Shape;2449;p141"/>
          <p:cNvSpPr/>
          <p:nvPr/>
        </p:nvSpPr>
        <p:spPr>
          <a:xfrm>
            <a:off x="6489666" y="3036952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endParaRPr/>
          </a:p>
        </p:txBody>
      </p:sp>
      <p:cxnSp>
        <p:nvCxnSpPr>
          <p:cNvPr id="2450" name="Google Shape;2450;p141"/>
          <p:cNvCxnSpPr>
            <a:endCxn id="2442" idx="0"/>
          </p:cNvCxnSpPr>
          <p:nvPr/>
        </p:nvCxnSpPr>
        <p:spPr>
          <a:xfrm>
            <a:off x="5122541" y="4909011"/>
            <a:ext cx="0" cy="6141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dash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4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p142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User perceived latency: prefetch recognition</a:t>
            </a:r>
            <a:endParaRPr/>
          </a:p>
        </p:txBody>
      </p:sp>
      <p:sp>
        <p:nvSpPr>
          <p:cNvPr id="2456" name="Google Shape;2456;p142"/>
          <p:cNvSpPr/>
          <p:nvPr/>
        </p:nvSpPr>
        <p:spPr>
          <a:xfrm>
            <a:off x="4007768" y="1592352"/>
            <a:ext cx="2229546" cy="331680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7" name="Google Shape;2457;p142"/>
          <p:cNvSpPr/>
          <p:nvPr/>
        </p:nvSpPr>
        <p:spPr>
          <a:xfrm>
            <a:off x="4260121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/>
          </a:p>
        </p:txBody>
      </p:sp>
      <p:sp>
        <p:nvSpPr>
          <p:cNvPr id="2458" name="Google Shape;2458;p142"/>
          <p:cNvSpPr/>
          <p:nvPr/>
        </p:nvSpPr>
        <p:spPr>
          <a:xfrm>
            <a:off x="4260121" y="1736368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sp>
        <p:nvSpPr>
          <p:cNvPr id="2459" name="Google Shape;2459;p142"/>
          <p:cNvSpPr/>
          <p:nvPr/>
        </p:nvSpPr>
        <p:spPr>
          <a:xfrm>
            <a:off x="3196436" y="5523111"/>
            <a:ext cx="3852210" cy="109748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Assistant platform: 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Intent recognition, Search, 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Dialog Management, Skills</a:t>
            </a:r>
            <a:endParaRPr/>
          </a:p>
        </p:txBody>
      </p:sp>
      <p:sp>
        <p:nvSpPr>
          <p:cNvPr id="2460" name="Google Shape;2460;p142"/>
          <p:cNvSpPr/>
          <p:nvPr/>
        </p:nvSpPr>
        <p:spPr>
          <a:xfrm>
            <a:off x="6489667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endParaRPr/>
          </a:p>
        </p:txBody>
      </p:sp>
      <p:sp>
        <p:nvSpPr>
          <p:cNvPr id="2461" name="Google Shape;2461;p142"/>
          <p:cNvSpPr/>
          <p:nvPr/>
        </p:nvSpPr>
        <p:spPr>
          <a:xfrm>
            <a:off x="6489666" y="1726041"/>
            <a:ext cx="3566763" cy="506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салют какая погода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62" name="Google Shape;2462;p142"/>
          <p:cNvCxnSpPr/>
          <p:nvPr/>
        </p:nvCxnSpPr>
        <p:spPr>
          <a:xfrm rot="10800000">
            <a:off x="6960096" y="3573016"/>
            <a:ext cx="0" cy="129614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463" name="Google Shape;2463;p142"/>
          <p:cNvCxnSpPr/>
          <p:nvPr/>
        </p:nvCxnSpPr>
        <p:spPr>
          <a:xfrm rot="10800000">
            <a:off x="4871864" y="3573016"/>
            <a:ext cx="0" cy="129614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2464" name="Google Shape;2464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3791744" y="3573016"/>
            <a:ext cx="3145281" cy="1299138"/>
          </a:xfrm>
          <a:prstGeom prst="rect">
            <a:avLst/>
          </a:prstGeom>
          <a:noFill/>
          <a:ln>
            <a:noFill/>
          </a:ln>
        </p:spPr>
      </p:pic>
      <p:sp>
        <p:nvSpPr>
          <p:cNvPr id="2465" name="Google Shape;2465;p142"/>
          <p:cNvSpPr/>
          <p:nvPr/>
        </p:nvSpPr>
        <p:spPr>
          <a:xfrm>
            <a:off x="4260121" y="3036952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Prefetch</a:t>
            </a:r>
            <a:endParaRPr/>
          </a:p>
        </p:txBody>
      </p:sp>
      <p:sp>
        <p:nvSpPr>
          <p:cNvPr id="2466" name="Google Shape;2466;p142"/>
          <p:cNvSpPr/>
          <p:nvPr/>
        </p:nvSpPr>
        <p:spPr>
          <a:xfrm>
            <a:off x="6489666" y="3036952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endParaRPr/>
          </a:p>
        </p:txBody>
      </p:sp>
      <p:cxnSp>
        <p:nvCxnSpPr>
          <p:cNvPr id="2467" name="Google Shape;2467;p142"/>
          <p:cNvCxnSpPr/>
          <p:nvPr/>
        </p:nvCxnSpPr>
        <p:spPr>
          <a:xfrm>
            <a:off x="5122541" y="4909160"/>
            <a:ext cx="0" cy="613951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1" name="Shape 2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" name="Google Shape;2472;p143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User perceived latency: prefetch recognition</a:t>
            </a:r>
            <a:endParaRPr/>
          </a:p>
        </p:txBody>
      </p:sp>
      <p:sp>
        <p:nvSpPr>
          <p:cNvPr id="2473" name="Google Shape;2473;p143"/>
          <p:cNvSpPr txBox="1"/>
          <p:nvPr>
            <p:ph idx="1" type="body"/>
          </p:nvPr>
        </p:nvSpPr>
        <p:spPr>
          <a:xfrm>
            <a:off x="838200" y="1825625"/>
            <a:ext cx="10515600" cy="419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/>
              <a:t>Основная задача в рамках Voice Assistant Pipeline</a:t>
            </a:r>
            <a:br>
              <a:rPr lang="en-US" sz="2400"/>
            </a:br>
            <a:r>
              <a:rPr lang="en-US" sz="2400"/>
              <a:t>- Оценка завершенности частично распознанного запроса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/>
              <a:t>Преимущества:</a:t>
            </a:r>
            <a:br>
              <a:rPr lang="en-US" sz="2400"/>
            </a:br>
            <a:r>
              <a:rPr lang="en-US" sz="2400"/>
              <a:t>- Снижаем user perceived latency за счет уменьшения latency на уровне Assistant Platform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/>
              <a:t>Недостатки:</a:t>
            </a:r>
            <a:br>
              <a:rPr lang="en-US" sz="2400"/>
            </a:br>
            <a:r>
              <a:rPr lang="en-US" sz="2400"/>
              <a:t>- Дополнительная нагрузка на Assistant Platform</a:t>
            </a:r>
            <a:endParaRPr sz="240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7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p144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User perceived latency: prefetch recognition</a:t>
            </a:r>
            <a:endParaRPr/>
          </a:p>
        </p:txBody>
      </p:sp>
      <p:sp>
        <p:nvSpPr>
          <p:cNvPr id="2479" name="Google Shape;2479;p144"/>
          <p:cNvSpPr/>
          <p:nvPr/>
        </p:nvSpPr>
        <p:spPr>
          <a:xfrm>
            <a:off x="4007768" y="1592352"/>
            <a:ext cx="2229546" cy="331680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0" name="Google Shape;2480;p144"/>
          <p:cNvSpPr/>
          <p:nvPr/>
        </p:nvSpPr>
        <p:spPr>
          <a:xfrm>
            <a:off x="4260121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/>
          </a:p>
        </p:txBody>
      </p:sp>
      <p:sp>
        <p:nvSpPr>
          <p:cNvPr id="2481" name="Google Shape;2481;p144"/>
          <p:cNvSpPr/>
          <p:nvPr/>
        </p:nvSpPr>
        <p:spPr>
          <a:xfrm>
            <a:off x="4260121" y="1736368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sp>
        <p:nvSpPr>
          <p:cNvPr id="2482" name="Google Shape;2482;p144"/>
          <p:cNvSpPr/>
          <p:nvPr/>
        </p:nvSpPr>
        <p:spPr>
          <a:xfrm>
            <a:off x="3196436" y="5523111"/>
            <a:ext cx="3852210" cy="109748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Assistant platform: 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Intent recognition, Search, 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Dialog Management, Skills</a:t>
            </a:r>
            <a:endParaRPr/>
          </a:p>
        </p:txBody>
      </p:sp>
      <p:sp>
        <p:nvSpPr>
          <p:cNvPr id="2483" name="Google Shape;2483;p144"/>
          <p:cNvSpPr/>
          <p:nvPr/>
        </p:nvSpPr>
        <p:spPr>
          <a:xfrm>
            <a:off x="6489667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endParaRPr/>
          </a:p>
        </p:txBody>
      </p:sp>
      <p:sp>
        <p:nvSpPr>
          <p:cNvPr id="2484" name="Google Shape;2484;p144"/>
          <p:cNvSpPr/>
          <p:nvPr/>
        </p:nvSpPr>
        <p:spPr>
          <a:xfrm>
            <a:off x="6489666" y="1726041"/>
            <a:ext cx="3566763" cy="506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салют какая погода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85" name="Google Shape;2485;p144"/>
          <p:cNvCxnSpPr/>
          <p:nvPr/>
        </p:nvCxnSpPr>
        <p:spPr>
          <a:xfrm rot="10800000">
            <a:off x="6168008" y="3573016"/>
            <a:ext cx="0" cy="129614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486" name="Google Shape;2486;p144"/>
          <p:cNvSpPr/>
          <p:nvPr/>
        </p:nvSpPr>
        <p:spPr>
          <a:xfrm>
            <a:off x="4260121" y="3036952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Prefetch</a:t>
            </a:r>
            <a:endParaRPr/>
          </a:p>
        </p:txBody>
      </p:sp>
      <p:sp>
        <p:nvSpPr>
          <p:cNvPr id="2487" name="Google Shape;2487;p144"/>
          <p:cNvSpPr/>
          <p:nvPr/>
        </p:nvSpPr>
        <p:spPr>
          <a:xfrm>
            <a:off x="6489666" y="3036952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endParaRPr/>
          </a:p>
        </p:txBody>
      </p:sp>
      <p:cxnSp>
        <p:nvCxnSpPr>
          <p:cNvPr id="2488" name="Google Shape;2488;p144"/>
          <p:cNvCxnSpPr>
            <a:endCxn id="2482" idx="0"/>
          </p:cNvCxnSpPr>
          <p:nvPr/>
        </p:nvCxnSpPr>
        <p:spPr>
          <a:xfrm>
            <a:off x="5122541" y="4909011"/>
            <a:ext cx="0" cy="6141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dash"/>
            <a:miter lim="800000"/>
            <a:headEnd len="sm" w="sm" type="none"/>
            <a:tailEnd len="med" w="med" type="triangle"/>
          </a:ln>
        </p:spPr>
      </p:cxnSp>
      <p:pic>
        <p:nvPicPr>
          <p:cNvPr id="2489" name="Google Shape;2489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3007743" y="3573552"/>
            <a:ext cx="3145281" cy="12991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0" name="Google Shape;2490;p144"/>
          <p:cNvCxnSpPr/>
          <p:nvPr/>
        </p:nvCxnSpPr>
        <p:spPr>
          <a:xfrm rot="10800000">
            <a:off x="4871864" y="3573016"/>
            <a:ext cx="0" cy="129614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145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User perceived latency: prefetch recognition</a:t>
            </a:r>
            <a:endParaRPr/>
          </a:p>
        </p:txBody>
      </p:sp>
      <p:sp>
        <p:nvSpPr>
          <p:cNvPr id="2496" name="Google Shape;2496;p145"/>
          <p:cNvSpPr/>
          <p:nvPr/>
        </p:nvSpPr>
        <p:spPr>
          <a:xfrm>
            <a:off x="4007768" y="1592352"/>
            <a:ext cx="2229546" cy="331680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7" name="Google Shape;2497;p145"/>
          <p:cNvSpPr/>
          <p:nvPr/>
        </p:nvSpPr>
        <p:spPr>
          <a:xfrm>
            <a:off x="4260121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/>
          </a:p>
        </p:txBody>
      </p:sp>
      <p:sp>
        <p:nvSpPr>
          <p:cNvPr id="2498" name="Google Shape;2498;p145"/>
          <p:cNvSpPr/>
          <p:nvPr/>
        </p:nvSpPr>
        <p:spPr>
          <a:xfrm>
            <a:off x="4260121" y="1736368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sp>
        <p:nvSpPr>
          <p:cNvPr id="2499" name="Google Shape;2499;p145"/>
          <p:cNvSpPr/>
          <p:nvPr/>
        </p:nvSpPr>
        <p:spPr>
          <a:xfrm>
            <a:off x="3196436" y="5523111"/>
            <a:ext cx="3852210" cy="109748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Assistant platform: 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Intent recognition, Search, 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Dialog Management, Skills</a:t>
            </a:r>
            <a:endParaRPr/>
          </a:p>
        </p:txBody>
      </p:sp>
      <p:sp>
        <p:nvSpPr>
          <p:cNvPr id="2500" name="Google Shape;2500;p145"/>
          <p:cNvSpPr/>
          <p:nvPr/>
        </p:nvSpPr>
        <p:spPr>
          <a:xfrm>
            <a:off x="6489666" y="1726041"/>
            <a:ext cx="3566763" cy="506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салют какая погода в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01" name="Google Shape;2501;p145"/>
          <p:cNvCxnSpPr/>
          <p:nvPr/>
        </p:nvCxnSpPr>
        <p:spPr>
          <a:xfrm rot="10800000">
            <a:off x="6528048" y="3573016"/>
            <a:ext cx="0" cy="129614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502" name="Google Shape;2502;p145"/>
          <p:cNvSpPr/>
          <p:nvPr/>
        </p:nvSpPr>
        <p:spPr>
          <a:xfrm>
            <a:off x="4260121" y="3036952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Prefetch</a:t>
            </a:r>
            <a:endParaRPr/>
          </a:p>
        </p:txBody>
      </p:sp>
      <p:sp>
        <p:nvSpPr>
          <p:cNvPr id="2503" name="Google Shape;2503;p145"/>
          <p:cNvSpPr/>
          <p:nvPr/>
        </p:nvSpPr>
        <p:spPr>
          <a:xfrm>
            <a:off x="6489666" y="3036952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endParaRPr/>
          </a:p>
        </p:txBody>
      </p:sp>
      <p:sp>
        <p:nvSpPr>
          <p:cNvPr id="2504" name="Google Shape;2504;p145"/>
          <p:cNvSpPr/>
          <p:nvPr/>
        </p:nvSpPr>
        <p:spPr>
          <a:xfrm>
            <a:off x="6489667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endParaRPr/>
          </a:p>
        </p:txBody>
      </p:sp>
      <p:pic>
        <p:nvPicPr>
          <p:cNvPr id="2505" name="Google Shape;2505;p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3380642" y="3570022"/>
            <a:ext cx="3145281" cy="12991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6" name="Google Shape;2506;p145"/>
          <p:cNvCxnSpPr/>
          <p:nvPr/>
        </p:nvCxnSpPr>
        <p:spPr>
          <a:xfrm rot="10800000">
            <a:off x="4871864" y="3573016"/>
            <a:ext cx="0" cy="129614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0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Google Shape;2511;p146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User perceived latency: prefetch recognition</a:t>
            </a:r>
            <a:endParaRPr/>
          </a:p>
        </p:txBody>
      </p:sp>
      <p:sp>
        <p:nvSpPr>
          <p:cNvPr id="2512" name="Google Shape;2512;p146"/>
          <p:cNvSpPr/>
          <p:nvPr/>
        </p:nvSpPr>
        <p:spPr>
          <a:xfrm>
            <a:off x="4007768" y="1592352"/>
            <a:ext cx="2229546" cy="331680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3" name="Google Shape;2513;p146"/>
          <p:cNvSpPr/>
          <p:nvPr/>
        </p:nvSpPr>
        <p:spPr>
          <a:xfrm>
            <a:off x="4260121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/>
          </a:p>
        </p:txBody>
      </p:sp>
      <p:sp>
        <p:nvSpPr>
          <p:cNvPr id="2514" name="Google Shape;2514;p146"/>
          <p:cNvSpPr/>
          <p:nvPr/>
        </p:nvSpPr>
        <p:spPr>
          <a:xfrm>
            <a:off x="4260121" y="1736368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sp>
        <p:nvSpPr>
          <p:cNvPr id="2515" name="Google Shape;2515;p146"/>
          <p:cNvSpPr/>
          <p:nvPr/>
        </p:nvSpPr>
        <p:spPr>
          <a:xfrm>
            <a:off x="3196436" y="5523111"/>
            <a:ext cx="3852210" cy="109748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Assistant platform: 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Intent recognition, Search, 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Dialog Management, Skills</a:t>
            </a:r>
            <a:endParaRPr/>
          </a:p>
        </p:txBody>
      </p:sp>
      <p:sp>
        <p:nvSpPr>
          <p:cNvPr id="2516" name="Google Shape;2516;p146"/>
          <p:cNvSpPr/>
          <p:nvPr/>
        </p:nvSpPr>
        <p:spPr>
          <a:xfrm>
            <a:off x="6489666" y="1726041"/>
            <a:ext cx="3566763" cy="506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салют какая погода в москве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17" name="Google Shape;2517;p146"/>
          <p:cNvCxnSpPr/>
          <p:nvPr/>
        </p:nvCxnSpPr>
        <p:spPr>
          <a:xfrm rot="10800000">
            <a:off x="6960096" y="3573016"/>
            <a:ext cx="0" cy="129614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518" name="Google Shape;2518;p146"/>
          <p:cNvSpPr/>
          <p:nvPr/>
        </p:nvSpPr>
        <p:spPr>
          <a:xfrm>
            <a:off x="4260121" y="3036952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Prefetch</a:t>
            </a:r>
            <a:endParaRPr/>
          </a:p>
        </p:txBody>
      </p:sp>
      <p:sp>
        <p:nvSpPr>
          <p:cNvPr id="2519" name="Google Shape;2519;p146"/>
          <p:cNvSpPr/>
          <p:nvPr/>
        </p:nvSpPr>
        <p:spPr>
          <a:xfrm>
            <a:off x="6489666" y="3036952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endParaRPr/>
          </a:p>
        </p:txBody>
      </p:sp>
      <p:sp>
        <p:nvSpPr>
          <p:cNvPr id="2520" name="Google Shape;2520;p146"/>
          <p:cNvSpPr/>
          <p:nvPr/>
        </p:nvSpPr>
        <p:spPr>
          <a:xfrm>
            <a:off x="6489667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endParaRPr/>
          </a:p>
        </p:txBody>
      </p:sp>
      <p:pic>
        <p:nvPicPr>
          <p:cNvPr id="2521" name="Google Shape;2521;p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3791744" y="3573016"/>
            <a:ext cx="3145281" cy="12991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22" name="Google Shape;2522;p146"/>
          <p:cNvCxnSpPr/>
          <p:nvPr/>
        </p:nvCxnSpPr>
        <p:spPr>
          <a:xfrm rot="10800000">
            <a:off x="4871864" y="3573016"/>
            <a:ext cx="0" cy="129614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6" name="Shape 2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" name="Google Shape;2527;p147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User perceived latency: prefetch recognition</a:t>
            </a:r>
            <a:endParaRPr/>
          </a:p>
        </p:txBody>
      </p:sp>
      <p:sp>
        <p:nvSpPr>
          <p:cNvPr id="2528" name="Google Shape;2528;p147"/>
          <p:cNvSpPr/>
          <p:nvPr/>
        </p:nvSpPr>
        <p:spPr>
          <a:xfrm>
            <a:off x="4007768" y="1592352"/>
            <a:ext cx="2229546" cy="331680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9" name="Google Shape;2529;p147"/>
          <p:cNvSpPr/>
          <p:nvPr/>
        </p:nvSpPr>
        <p:spPr>
          <a:xfrm>
            <a:off x="4260121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/>
          </a:p>
        </p:txBody>
      </p:sp>
      <p:sp>
        <p:nvSpPr>
          <p:cNvPr id="2530" name="Google Shape;2530;p147"/>
          <p:cNvSpPr/>
          <p:nvPr/>
        </p:nvSpPr>
        <p:spPr>
          <a:xfrm>
            <a:off x="4260121" y="1736368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sp>
        <p:nvSpPr>
          <p:cNvPr id="2531" name="Google Shape;2531;p147"/>
          <p:cNvSpPr/>
          <p:nvPr/>
        </p:nvSpPr>
        <p:spPr>
          <a:xfrm>
            <a:off x="3196436" y="5523111"/>
            <a:ext cx="3852210" cy="109748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Assistant platform: 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Intent recognition, Search, 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Dialog Management, Skills</a:t>
            </a:r>
            <a:endParaRPr/>
          </a:p>
        </p:txBody>
      </p:sp>
      <p:sp>
        <p:nvSpPr>
          <p:cNvPr id="2532" name="Google Shape;2532;p147"/>
          <p:cNvSpPr/>
          <p:nvPr/>
        </p:nvSpPr>
        <p:spPr>
          <a:xfrm>
            <a:off x="6489666" y="1726041"/>
            <a:ext cx="3566763" cy="506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салют какая погода в москве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33" name="Google Shape;2533;p147"/>
          <p:cNvCxnSpPr/>
          <p:nvPr/>
        </p:nvCxnSpPr>
        <p:spPr>
          <a:xfrm rot="10800000">
            <a:off x="6960096" y="3573016"/>
            <a:ext cx="0" cy="129614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534" name="Google Shape;2534;p147"/>
          <p:cNvSpPr/>
          <p:nvPr/>
        </p:nvSpPr>
        <p:spPr>
          <a:xfrm>
            <a:off x="4260121" y="3036952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Prefetch</a:t>
            </a:r>
            <a:endParaRPr/>
          </a:p>
        </p:txBody>
      </p:sp>
      <p:sp>
        <p:nvSpPr>
          <p:cNvPr id="2535" name="Google Shape;2535;p147"/>
          <p:cNvSpPr/>
          <p:nvPr/>
        </p:nvSpPr>
        <p:spPr>
          <a:xfrm>
            <a:off x="6489666" y="3036952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endParaRPr/>
          </a:p>
        </p:txBody>
      </p:sp>
      <p:cxnSp>
        <p:nvCxnSpPr>
          <p:cNvPr id="2536" name="Google Shape;2536;p147"/>
          <p:cNvCxnSpPr/>
          <p:nvPr/>
        </p:nvCxnSpPr>
        <p:spPr>
          <a:xfrm>
            <a:off x="5122541" y="4909160"/>
            <a:ext cx="0" cy="613951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dash"/>
            <a:miter lim="800000"/>
            <a:headEnd len="sm" w="sm" type="none"/>
            <a:tailEnd len="med" w="med" type="triangle"/>
          </a:ln>
        </p:spPr>
      </p:cxnSp>
      <p:sp>
        <p:nvSpPr>
          <p:cNvPr id="2537" name="Google Shape;2537;p147"/>
          <p:cNvSpPr/>
          <p:nvPr/>
        </p:nvSpPr>
        <p:spPr>
          <a:xfrm>
            <a:off x="6489667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endParaRPr/>
          </a:p>
        </p:txBody>
      </p:sp>
      <p:pic>
        <p:nvPicPr>
          <p:cNvPr id="2538" name="Google Shape;2538;p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3791744" y="3573016"/>
            <a:ext cx="3145281" cy="12991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9" name="Google Shape;2539;p147"/>
          <p:cNvCxnSpPr/>
          <p:nvPr/>
        </p:nvCxnSpPr>
        <p:spPr>
          <a:xfrm rot="10800000">
            <a:off x="4871864" y="3573016"/>
            <a:ext cx="0" cy="129614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3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" name="Google Shape;2544;p148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User perceived latency: prefetch recognition</a:t>
            </a:r>
            <a:endParaRPr/>
          </a:p>
        </p:txBody>
      </p:sp>
      <p:sp>
        <p:nvSpPr>
          <p:cNvPr id="2545" name="Google Shape;2545;p148"/>
          <p:cNvSpPr/>
          <p:nvPr/>
        </p:nvSpPr>
        <p:spPr>
          <a:xfrm>
            <a:off x="4007768" y="1592352"/>
            <a:ext cx="2229546" cy="331680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6" name="Google Shape;2546;p148"/>
          <p:cNvSpPr/>
          <p:nvPr/>
        </p:nvSpPr>
        <p:spPr>
          <a:xfrm>
            <a:off x="4260121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/>
          </a:p>
        </p:txBody>
      </p:sp>
      <p:sp>
        <p:nvSpPr>
          <p:cNvPr id="2547" name="Google Shape;2547;p148"/>
          <p:cNvSpPr/>
          <p:nvPr/>
        </p:nvSpPr>
        <p:spPr>
          <a:xfrm>
            <a:off x="4260121" y="1736368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sp>
        <p:nvSpPr>
          <p:cNvPr id="2548" name="Google Shape;2548;p148"/>
          <p:cNvSpPr/>
          <p:nvPr/>
        </p:nvSpPr>
        <p:spPr>
          <a:xfrm>
            <a:off x="3196436" y="5523111"/>
            <a:ext cx="3852210" cy="109748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Assistant platform: 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Intent recognition, Search, 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Dialog Management, Skills</a:t>
            </a:r>
            <a:endParaRPr/>
          </a:p>
        </p:txBody>
      </p:sp>
      <p:sp>
        <p:nvSpPr>
          <p:cNvPr id="2549" name="Google Shape;2549;p148"/>
          <p:cNvSpPr/>
          <p:nvPr/>
        </p:nvSpPr>
        <p:spPr>
          <a:xfrm>
            <a:off x="6489666" y="1726041"/>
            <a:ext cx="3782798" cy="506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салют какая погода в москве сейчас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50" name="Google Shape;2550;p148"/>
          <p:cNvCxnSpPr/>
          <p:nvPr/>
        </p:nvCxnSpPr>
        <p:spPr>
          <a:xfrm rot="10800000">
            <a:off x="7352086" y="3573016"/>
            <a:ext cx="0" cy="129614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551" name="Google Shape;2551;p148"/>
          <p:cNvSpPr/>
          <p:nvPr/>
        </p:nvSpPr>
        <p:spPr>
          <a:xfrm>
            <a:off x="4260121" y="3036952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Prefetch</a:t>
            </a:r>
            <a:endParaRPr/>
          </a:p>
        </p:txBody>
      </p:sp>
      <p:sp>
        <p:nvSpPr>
          <p:cNvPr id="2552" name="Google Shape;2552;p148"/>
          <p:cNvSpPr/>
          <p:nvPr/>
        </p:nvSpPr>
        <p:spPr>
          <a:xfrm>
            <a:off x="6489666" y="3036952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endParaRPr/>
          </a:p>
        </p:txBody>
      </p:sp>
      <p:sp>
        <p:nvSpPr>
          <p:cNvPr id="2553" name="Google Shape;2553;p148"/>
          <p:cNvSpPr/>
          <p:nvPr/>
        </p:nvSpPr>
        <p:spPr>
          <a:xfrm>
            <a:off x="6489667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endParaRPr/>
          </a:p>
        </p:txBody>
      </p:sp>
      <p:pic>
        <p:nvPicPr>
          <p:cNvPr id="2554" name="Google Shape;2554;p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4206805" y="3570022"/>
            <a:ext cx="3145281" cy="12991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5" name="Google Shape;2555;p148"/>
          <p:cNvCxnSpPr/>
          <p:nvPr/>
        </p:nvCxnSpPr>
        <p:spPr>
          <a:xfrm rot="10800000">
            <a:off x="4871864" y="3573016"/>
            <a:ext cx="0" cy="129614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9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p149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User perceived latency: prefetch recognition</a:t>
            </a:r>
            <a:endParaRPr/>
          </a:p>
        </p:txBody>
      </p:sp>
      <p:sp>
        <p:nvSpPr>
          <p:cNvPr id="2561" name="Google Shape;2561;p149"/>
          <p:cNvSpPr/>
          <p:nvPr/>
        </p:nvSpPr>
        <p:spPr>
          <a:xfrm>
            <a:off x="4007768" y="1592352"/>
            <a:ext cx="2229546" cy="331680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2" name="Google Shape;2562;p149"/>
          <p:cNvSpPr/>
          <p:nvPr/>
        </p:nvSpPr>
        <p:spPr>
          <a:xfrm>
            <a:off x="4260121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/>
          </a:p>
        </p:txBody>
      </p:sp>
      <p:sp>
        <p:nvSpPr>
          <p:cNvPr id="2563" name="Google Shape;2563;p149"/>
          <p:cNvSpPr/>
          <p:nvPr/>
        </p:nvSpPr>
        <p:spPr>
          <a:xfrm>
            <a:off x="4260121" y="1736368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sp>
        <p:nvSpPr>
          <p:cNvPr id="2564" name="Google Shape;2564;p149"/>
          <p:cNvSpPr/>
          <p:nvPr/>
        </p:nvSpPr>
        <p:spPr>
          <a:xfrm>
            <a:off x="3196436" y="5523111"/>
            <a:ext cx="3852210" cy="109748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Assistant platform: 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Intent recognition, Search, 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Dialog Management, Skills</a:t>
            </a:r>
            <a:endParaRPr/>
          </a:p>
        </p:txBody>
      </p:sp>
      <p:sp>
        <p:nvSpPr>
          <p:cNvPr id="2565" name="Google Shape;2565;p149"/>
          <p:cNvSpPr/>
          <p:nvPr/>
        </p:nvSpPr>
        <p:spPr>
          <a:xfrm>
            <a:off x="6489667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endParaRPr/>
          </a:p>
        </p:txBody>
      </p:sp>
      <p:sp>
        <p:nvSpPr>
          <p:cNvPr id="2566" name="Google Shape;2566;p149"/>
          <p:cNvSpPr/>
          <p:nvPr/>
        </p:nvSpPr>
        <p:spPr>
          <a:xfrm>
            <a:off x="6489666" y="1726041"/>
            <a:ext cx="3782798" cy="506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салют какая погода в москве сейчас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67" name="Google Shape;2567;p149"/>
          <p:cNvCxnSpPr/>
          <p:nvPr/>
        </p:nvCxnSpPr>
        <p:spPr>
          <a:xfrm rot="10800000">
            <a:off x="7352086" y="3573016"/>
            <a:ext cx="0" cy="129614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568" name="Google Shape;2568;p149"/>
          <p:cNvSpPr/>
          <p:nvPr/>
        </p:nvSpPr>
        <p:spPr>
          <a:xfrm>
            <a:off x="4260121" y="3036952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Prefetch</a:t>
            </a:r>
            <a:endParaRPr/>
          </a:p>
        </p:txBody>
      </p:sp>
      <p:sp>
        <p:nvSpPr>
          <p:cNvPr id="2569" name="Google Shape;2569;p149"/>
          <p:cNvSpPr/>
          <p:nvPr/>
        </p:nvSpPr>
        <p:spPr>
          <a:xfrm>
            <a:off x="6489666" y="3036952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endParaRPr/>
          </a:p>
        </p:txBody>
      </p:sp>
      <p:pic>
        <p:nvPicPr>
          <p:cNvPr id="2570" name="Google Shape;2570;p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4206805" y="3570022"/>
            <a:ext cx="3145281" cy="12991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71" name="Google Shape;2571;p149"/>
          <p:cNvCxnSpPr/>
          <p:nvPr/>
        </p:nvCxnSpPr>
        <p:spPr>
          <a:xfrm rot="10800000">
            <a:off x="4871864" y="3573016"/>
            <a:ext cx="0" cy="129614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5"/>
          <p:cNvSpPr/>
          <p:nvPr/>
        </p:nvSpPr>
        <p:spPr>
          <a:xfrm>
            <a:off x="340764" y="982254"/>
            <a:ext cx="5755236" cy="287854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адиомикрофон" id="326" name="Google Shape;32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493" y="1507029"/>
            <a:ext cx="451257" cy="388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адиомикрофон" id="327" name="Google Shape;32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720" y="2227492"/>
            <a:ext cx="451258" cy="388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адиомикрофон" id="328" name="Google Shape;32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492" y="2947061"/>
            <a:ext cx="451258" cy="388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9" name="Google Shape;329;p15"/>
          <p:cNvCxnSpPr>
            <a:stCxn id="328" idx="3"/>
          </p:cNvCxnSpPr>
          <p:nvPr/>
        </p:nvCxnSpPr>
        <p:spPr>
          <a:xfrm flipH="1" rot="10800000">
            <a:off x="939750" y="2417029"/>
            <a:ext cx="372600" cy="7242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0" name="Google Shape;330;p15"/>
          <p:cNvCxnSpPr>
            <a:stCxn id="327" idx="3"/>
          </p:cNvCxnSpPr>
          <p:nvPr/>
        </p:nvCxnSpPr>
        <p:spPr>
          <a:xfrm flipH="1" rot="10800000">
            <a:off x="932978" y="2417159"/>
            <a:ext cx="379200" cy="45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1" name="Google Shape;331;p15"/>
          <p:cNvCxnSpPr>
            <a:stCxn id="326" idx="3"/>
          </p:cNvCxnSpPr>
          <p:nvPr/>
        </p:nvCxnSpPr>
        <p:spPr>
          <a:xfrm>
            <a:off x="939750" y="1701196"/>
            <a:ext cx="372600" cy="7158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Количество" id="332" name="Google Shape;33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3359698" y="1115939"/>
            <a:ext cx="537975" cy="537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Количество" id="333" name="Google Shape;33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3359697" y="3141228"/>
            <a:ext cx="537975" cy="53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15"/>
          <p:cNvSpPr/>
          <p:nvPr/>
        </p:nvSpPr>
        <p:spPr>
          <a:xfrm>
            <a:off x="7751763" y="213133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Validation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15"/>
          <p:cNvSpPr/>
          <p:nvPr/>
        </p:nvSpPr>
        <p:spPr>
          <a:xfrm>
            <a:off x="9879139" y="206079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Intended Query Detection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5"/>
          <p:cNvSpPr/>
          <p:nvPr/>
        </p:nvSpPr>
        <p:spPr>
          <a:xfrm>
            <a:off x="7751763" y="1115939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Speech Recognition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5"/>
          <p:cNvSpPr/>
          <p:nvPr/>
        </p:nvSpPr>
        <p:spPr>
          <a:xfrm>
            <a:off x="9873709" y="1120992"/>
            <a:ext cx="1724839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15"/>
          <p:cNvSpPr/>
          <p:nvPr/>
        </p:nvSpPr>
        <p:spPr>
          <a:xfrm>
            <a:off x="7751763" y="2038953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Whisper Detection</a:t>
            </a:r>
            <a:endParaRPr/>
          </a:p>
        </p:txBody>
      </p:sp>
      <p:cxnSp>
        <p:nvCxnSpPr>
          <p:cNvPr id="339" name="Google Shape;339;p15"/>
          <p:cNvCxnSpPr/>
          <p:nvPr/>
        </p:nvCxnSpPr>
        <p:spPr>
          <a:xfrm>
            <a:off x="6312024" y="2421526"/>
            <a:ext cx="1230774" cy="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40" name="Google Shape;340;p15"/>
          <p:cNvSpPr/>
          <p:nvPr/>
        </p:nvSpPr>
        <p:spPr>
          <a:xfrm>
            <a:off x="4180273" y="2030319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</a:t>
            </a:r>
            <a:endParaRPr/>
          </a:p>
        </p:txBody>
      </p:sp>
      <p:sp>
        <p:nvSpPr>
          <p:cNvPr id="341" name="Google Shape;341;p15"/>
          <p:cNvSpPr/>
          <p:nvPr/>
        </p:nvSpPr>
        <p:spPr>
          <a:xfrm>
            <a:off x="1308806" y="2042585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Speech Enhancement</a:t>
            </a:r>
            <a:endParaRPr/>
          </a:p>
        </p:txBody>
      </p:sp>
      <p:cxnSp>
        <p:nvCxnSpPr>
          <p:cNvPr id="342" name="Google Shape;342;p15"/>
          <p:cNvCxnSpPr/>
          <p:nvPr/>
        </p:nvCxnSpPr>
        <p:spPr>
          <a:xfrm rot="10800000">
            <a:off x="3633836" y="2096977"/>
            <a:ext cx="0" cy="647922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343" name="Google Shape;343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5210" y="1126799"/>
            <a:ext cx="1724837" cy="686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82339" y="1164580"/>
            <a:ext cx="1724837" cy="7125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5" name="Google Shape;345;p15"/>
          <p:cNvCxnSpPr/>
          <p:nvPr/>
        </p:nvCxnSpPr>
        <p:spPr>
          <a:xfrm rot="10800000">
            <a:off x="5015880" y="1182816"/>
            <a:ext cx="0" cy="71254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46" name="Google Shape;346;p15"/>
          <p:cNvCxnSpPr/>
          <p:nvPr/>
        </p:nvCxnSpPr>
        <p:spPr>
          <a:xfrm rot="10800000">
            <a:off x="4799856" y="1182816"/>
            <a:ext cx="0" cy="71254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347" name="Google Shape;347;p15"/>
          <p:cNvSpPr txBox="1"/>
          <p:nvPr>
            <p:ph type="title"/>
          </p:nvPr>
        </p:nvSpPr>
        <p:spPr>
          <a:xfrm>
            <a:off x="340776" y="0"/>
            <a:ext cx="5755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Voice assistant pipeline</a:t>
            </a:r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6" name="Google Shape;2576;p150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User perceived latency: prefetch recognition</a:t>
            </a:r>
            <a:endParaRPr/>
          </a:p>
        </p:txBody>
      </p:sp>
      <p:sp>
        <p:nvSpPr>
          <p:cNvPr id="2577" name="Google Shape;2577;p150"/>
          <p:cNvSpPr/>
          <p:nvPr/>
        </p:nvSpPr>
        <p:spPr>
          <a:xfrm>
            <a:off x="4007768" y="1592352"/>
            <a:ext cx="2229546" cy="3316808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8" name="Google Shape;2578;p150"/>
          <p:cNvSpPr/>
          <p:nvPr/>
        </p:nvSpPr>
        <p:spPr>
          <a:xfrm>
            <a:off x="4260121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/>
          </a:p>
        </p:txBody>
      </p:sp>
      <p:sp>
        <p:nvSpPr>
          <p:cNvPr id="2579" name="Google Shape;2579;p150"/>
          <p:cNvSpPr/>
          <p:nvPr/>
        </p:nvSpPr>
        <p:spPr>
          <a:xfrm>
            <a:off x="4260121" y="1736368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sp>
        <p:nvSpPr>
          <p:cNvPr id="2580" name="Google Shape;2580;p150"/>
          <p:cNvSpPr/>
          <p:nvPr/>
        </p:nvSpPr>
        <p:spPr>
          <a:xfrm>
            <a:off x="3196436" y="5523111"/>
            <a:ext cx="3852210" cy="109748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Assistant platform: 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Intent recognition, Search, 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Dialog Management, Skills</a:t>
            </a:r>
            <a:endParaRPr/>
          </a:p>
        </p:txBody>
      </p:sp>
      <p:sp>
        <p:nvSpPr>
          <p:cNvPr id="2581" name="Google Shape;2581;p150"/>
          <p:cNvSpPr/>
          <p:nvPr/>
        </p:nvSpPr>
        <p:spPr>
          <a:xfrm>
            <a:off x="6489667" y="23866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True</a:t>
            </a:r>
            <a:endParaRPr/>
          </a:p>
        </p:txBody>
      </p:sp>
      <p:sp>
        <p:nvSpPr>
          <p:cNvPr id="2582" name="Google Shape;2582;p150"/>
          <p:cNvSpPr/>
          <p:nvPr/>
        </p:nvSpPr>
        <p:spPr>
          <a:xfrm>
            <a:off x="6489666" y="1726041"/>
            <a:ext cx="3782798" cy="506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салют какая погода в москве сейчас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83" name="Google Shape;2583;p150"/>
          <p:cNvCxnSpPr/>
          <p:nvPr/>
        </p:nvCxnSpPr>
        <p:spPr>
          <a:xfrm rot="10800000">
            <a:off x="7352086" y="3573016"/>
            <a:ext cx="0" cy="129614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584" name="Google Shape;2584;p150"/>
          <p:cNvSpPr/>
          <p:nvPr/>
        </p:nvSpPr>
        <p:spPr>
          <a:xfrm>
            <a:off x="4260121" y="3036952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Prefetch</a:t>
            </a:r>
            <a:endParaRPr/>
          </a:p>
        </p:txBody>
      </p:sp>
      <p:sp>
        <p:nvSpPr>
          <p:cNvPr id="2585" name="Google Shape;2585;p150"/>
          <p:cNvSpPr/>
          <p:nvPr/>
        </p:nvSpPr>
        <p:spPr>
          <a:xfrm>
            <a:off x="6489666" y="3036952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False</a:t>
            </a:r>
            <a:endParaRPr/>
          </a:p>
        </p:txBody>
      </p:sp>
      <p:pic>
        <p:nvPicPr>
          <p:cNvPr id="2586" name="Google Shape;2586;p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4206805" y="3570022"/>
            <a:ext cx="3145281" cy="12991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7" name="Google Shape;2587;p150"/>
          <p:cNvCxnSpPr/>
          <p:nvPr/>
        </p:nvCxnSpPr>
        <p:spPr>
          <a:xfrm rot="10800000">
            <a:off x="4871864" y="3573016"/>
            <a:ext cx="0" cy="1296144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588" name="Google Shape;2588;p150"/>
          <p:cNvCxnSpPr/>
          <p:nvPr/>
        </p:nvCxnSpPr>
        <p:spPr>
          <a:xfrm>
            <a:off x="5122541" y="4909160"/>
            <a:ext cx="0" cy="613951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1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Итоги:</a:t>
            </a:r>
            <a:endParaRPr/>
          </a:p>
        </p:txBody>
      </p:sp>
      <p:sp>
        <p:nvSpPr>
          <p:cNvPr id="2594" name="Google Shape;2594;p15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-"/>
            </a:pPr>
            <a:r>
              <a:rPr lang="en-US" sz="2400"/>
              <a:t>Voice assistant pipeline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-"/>
            </a:pPr>
            <a:r>
              <a:rPr lang="en-US" sz="2400"/>
              <a:t>User perceived latency</a:t>
            </a:r>
            <a:br>
              <a:rPr lang="en-US" sz="2400"/>
            </a:br>
            <a:r>
              <a:rPr lang="en-US" sz="2400"/>
              <a:t> - Keyword detection</a:t>
            </a:r>
            <a:br>
              <a:rPr lang="en-US" sz="2400"/>
            </a:br>
            <a:r>
              <a:rPr lang="en-US" sz="2400"/>
              <a:t>	- Подходы: on-device, cascade system, complex cascade system</a:t>
            </a:r>
            <a:br>
              <a:rPr lang="en-US" sz="2400"/>
            </a:br>
            <a:r>
              <a:rPr lang="en-US" sz="2400"/>
              <a:t>	- Метрики: FAR, FRR, FAh</a:t>
            </a:r>
            <a:br>
              <a:rPr lang="en-US" sz="2400"/>
            </a:br>
            <a:r>
              <a:rPr lang="en-US" sz="2400"/>
              <a:t> - Endpoint detection</a:t>
            </a:r>
            <a:br>
              <a:rPr lang="en-US" sz="2400"/>
            </a:br>
            <a:r>
              <a:rPr lang="en-US" sz="2400"/>
              <a:t>	- Подходы: audio / text only, audio &amp; text</a:t>
            </a:r>
            <a:br>
              <a:rPr lang="en-US" sz="2400"/>
            </a:br>
            <a:r>
              <a:rPr lang="en-US" sz="2400"/>
              <a:t>	- Метрики: WERR, EEPR, latency</a:t>
            </a:r>
            <a:br>
              <a:rPr lang="en-US" sz="2400"/>
            </a:br>
            <a:r>
              <a:rPr lang="en-US" sz="2400"/>
              <a:t> - Prefetch recognition</a:t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6"/>
          <p:cNvSpPr/>
          <p:nvPr/>
        </p:nvSpPr>
        <p:spPr>
          <a:xfrm>
            <a:off x="340764" y="982254"/>
            <a:ext cx="5755236" cy="287854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адиомикрофон" id="353" name="Google Shape;35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493" y="1507029"/>
            <a:ext cx="451257" cy="388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адиомикрофон" id="354" name="Google Shape;35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720" y="2227492"/>
            <a:ext cx="451258" cy="388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адиомикрофон" id="355" name="Google Shape;35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492" y="2947061"/>
            <a:ext cx="451258" cy="388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6" name="Google Shape;356;p16"/>
          <p:cNvCxnSpPr>
            <a:stCxn id="355" idx="3"/>
          </p:cNvCxnSpPr>
          <p:nvPr/>
        </p:nvCxnSpPr>
        <p:spPr>
          <a:xfrm flipH="1" rot="10800000">
            <a:off x="939750" y="2417029"/>
            <a:ext cx="372600" cy="7242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7" name="Google Shape;357;p16"/>
          <p:cNvCxnSpPr>
            <a:stCxn id="354" idx="3"/>
          </p:cNvCxnSpPr>
          <p:nvPr/>
        </p:nvCxnSpPr>
        <p:spPr>
          <a:xfrm flipH="1" rot="10800000">
            <a:off x="932978" y="2417159"/>
            <a:ext cx="379200" cy="45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8" name="Google Shape;358;p16"/>
          <p:cNvCxnSpPr>
            <a:stCxn id="353" idx="3"/>
          </p:cNvCxnSpPr>
          <p:nvPr/>
        </p:nvCxnSpPr>
        <p:spPr>
          <a:xfrm>
            <a:off x="939750" y="1701196"/>
            <a:ext cx="372600" cy="7158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Количество" id="359" name="Google Shape;35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3359698" y="1115939"/>
            <a:ext cx="537975" cy="537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Количество" id="360" name="Google Shape;36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3359697" y="3141228"/>
            <a:ext cx="537975" cy="53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16"/>
          <p:cNvSpPr/>
          <p:nvPr/>
        </p:nvSpPr>
        <p:spPr>
          <a:xfrm>
            <a:off x="7751763" y="213133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Validation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6"/>
          <p:cNvSpPr/>
          <p:nvPr/>
        </p:nvSpPr>
        <p:spPr>
          <a:xfrm>
            <a:off x="9879139" y="206079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Intended Query Detection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6"/>
          <p:cNvSpPr/>
          <p:nvPr/>
        </p:nvSpPr>
        <p:spPr>
          <a:xfrm>
            <a:off x="7751763" y="1115939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Speech Recognition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16"/>
          <p:cNvSpPr/>
          <p:nvPr/>
        </p:nvSpPr>
        <p:spPr>
          <a:xfrm>
            <a:off x="9873709" y="1120992"/>
            <a:ext cx="1724839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16"/>
          <p:cNvSpPr/>
          <p:nvPr/>
        </p:nvSpPr>
        <p:spPr>
          <a:xfrm>
            <a:off x="7751763" y="2038953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Whisper Detection</a:t>
            </a:r>
            <a:endParaRPr/>
          </a:p>
        </p:txBody>
      </p:sp>
      <p:sp>
        <p:nvSpPr>
          <p:cNvPr id="366" name="Google Shape;366;p16"/>
          <p:cNvSpPr/>
          <p:nvPr/>
        </p:nvSpPr>
        <p:spPr>
          <a:xfrm>
            <a:off x="9879141" y="2037373"/>
            <a:ext cx="1724838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Emotion Detection</a:t>
            </a:r>
            <a:endParaRPr/>
          </a:p>
        </p:txBody>
      </p:sp>
      <p:cxnSp>
        <p:nvCxnSpPr>
          <p:cNvPr id="367" name="Google Shape;367;p16"/>
          <p:cNvCxnSpPr/>
          <p:nvPr/>
        </p:nvCxnSpPr>
        <p:spPr>
          <a:xfrm>
            <a:off x="6312024" y="2421526"/>
            <a:ext cx="1230774" cy="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68" name="Google Shape;368;p16"/>
          <p:cNvSpPr/>
          <p:nvPr/>
        </p:nvSpPr>
        <p:spPr>
          <a:xfrm>
            <a:off x="4180273" y="2030319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</a:t>
            </a:r>
            <a:endParaRPr/>
          </a:p>
        </p:txBody>
      </p:sp>
      <p:sp>
        <p:nvSpPr>
          <p:cNvPr id="369" name="Google Shape;369;p16"/>
          <p:cNvSpPr/>
          <p:nvPr/>
        </p:nvSpPr>
        <p:spPr>
          <a:xfrm>
            <a:off x="1308806" y="2042585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Speech Enhancement</a:t>
            </a:r>
            <a:endParaRPr/>
          </a:p>
        </p:txBody>
      </p:sp>
      <p:cxnSp>
        <p:nvCxnSpPr>
          <p:cNvPr id="370" name="Google Shape;370;p16"/>
          <p:cNvCxnSpPr/>
          <p:nvPr/>
        </p:nvCxnSpPr>
        <p:spPr>
          <a:xfrm rot="10800000">
            <a:off x="3633836" y="2096977"/>
            <a:ext cx="0" cy="647922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371" name="Google Shape;371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5210" y="1126799"/>
            <a:ext cx="1724837" cy="686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82339" y="1164580"/>
            <a:ext cx="1724837" cy="7125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3" name="Google Shape;373;p16"/>
          <p:cNvCxnSpPr/>
          <p:nvPr/>
        </p:nvCxnSpPr>
        <p:spPr>
          <a:xfrm rot="10800000">
            <a:off x="5015880" y="1182816"/>
            <a:ext cx="0" cy="71254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74" name="Google Shape;374;p16"/>
          <p:cNvCxnSpPr/>
          <p:nvPr/>
        </p:nvCxnSpPr>
        <p:spPr>
          <a:xfrm rot="10800000">
            <a:off x="4799856" y="1182816"/>
            <a:ext cx="0" cy="71254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375" name="Google Shape;375;p16"/>
          <p:cNvSpPr txBox="1"/>
          <p:nvPr>
            <p:ph type="title"/>
          </p:nvPr>
        </p:nvSpPr>
        <p:spPr>
          <a:xfrm>
            <a:off x="340776" y="0"/>
            <a:ext cx="5755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Voice assistant pipeline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7"/>
          <p:cNvSpPr/>
          <p:nvPr/>
        </p:nvSpPr>
        <p:spPr>
          <a:xfrm>
            <a:off x="340764" y="982254"/>
            <a:ext cx="5755236" cy="287854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адиомикрофон" id="381" name="Google Shape;38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493" y="1507029"/>
            <a:ext cx="451257" cy="388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адиомикрофон" id="382" name="Google Shape;38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720" y="2227492"/>
            <a:ext cx="451258" cy="388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адиомикрофон" id="383" name="Google Shape;38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492" y="2947061"/>
            <a:ext cx="451258" cy="388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4" name="Google Shape;384;p17"/>
          <p:cNvCxnSpPr>
            <a:stCxn id="383" idx="3"/>
          </p:cNvCxnSpPr>
          <p:nvPr/>
        </p:nvCxnSpPr>
        <p:spPr>
          <a:xfrm flipH="1" rot="10800000">
            <a:off x="939750" y="2417029"/>
            <a:ext cx="372600" cy="7242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5" name="Google Shape;385;p17"/>
          <p:cNvCxnSpPr>
            <a:stCxn id="382" idx="3"/>
          </p:cNvCxnSpPr>
          <p:nvPr/>
        </p:nvCxnSpPr>
        <p:spPr>
          <a:xfrm flipH="1" rot="10800000">
            <a:off x="932978" y="2417159"/>
            <a:ext cx="379200" cy="45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6" name="Google Shape;386;p17"/>
          <p:cNvCxnSpPr>
            <a:stCxn id="381" idx="3"/>
          </p:cNvCxnSpPr>
          <p:nvPr/>
        </p:nvCxnSpPr>
        <p:spPr>
          <a:xfrm>
            <a:off x="939750" y="1701196"/>
            <a:ext cx="372600" cy="7158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Количество" id="387" name="Google Shape;38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3359698" y="1115939"/>
            <a:ext cx="537975" cy="537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Количество" id="388" name="Google Shape;38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3359697" y="3141228"/>
            <a:ext cx="537975" cy="53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17"/>
          <p:cNvSpPr/>
          <p:nvPr/>
        </p:nvSpPr>
        <p:spPr>
          <a:xfrm>
            <a:off x="7751763" y="213133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Validation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17"/>
          <p:cNvSpPr/>
          <p:nvPr/>
        </p:nvSpPr>
        <p:spPr>
          <a:xfrm>
            <a:off x="9879139" y="206079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Intended Query Detection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7"/>
          <p:cNvSpPr/>
          <p:nvPr/>
        </p:nvSpPr>
        <p:spPr>
          <a:xfrm>
            <a:off x="7751763" y="1115939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Speech Recognition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17"/>
          <p:cNvSpPr/>
          <p:nvPr/>
        </p:nvSpPr>
        <p:spPr>
          <a:xfrm>
            <a:off x="9873709" y="1120992"/>
            <a:ext cx="1724839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17"/>
          <p:cNvSpPr/>
          <p:nvPr/>
        </p:nvSpPr>
        <p:spPr>
          <a:xfrm>
            <a:off x="7751763" y="2038953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Whisper Detection</a:t>
            </a:r>
            <a:endParaRPr/>
          </a:p>
        </p:txBody>
      </p:sp>
      <p:sp>
        <p:nvSpPr>
          <p:cNvPr id="394" name="Google Shape;394;p17"/>
          <p:cNvSpPr/>
          <p:nvPr/>
        </p:nvSpPr>
        <p:spPr>
          <a:xfrm>
            <a:off x="9879141" y="2037373"/>
            <a:ext cx="1724838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Emotion Detection</a:t>
            </a:r>
            <a:endParaRPr/>
          </a:p>
        </p:txBody>
      </p:sp>
      <p:sp>
        <p:nvSpPr>
          <p:cNvPr id="395" name="Google Shape;395;p17"/>
          <p:cNvSpPr/>
          <p:nvPr/>
        </p:nvSpPr>
        <p:spPr>
          <a:xfrm>
            <a:off x="7751763" y="2935874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Speaker Identification</a:t>
            </a:r>
            <a:endParaRPr/>
          </a:p>
        </p:txBody>
      </p:sp>
      <p:cxnSp>
        <p:nvCxnSpPr>
          <p:cNvPr id="396" name="Google Shape;396;p17"/>
          <p:cNvCxnSpPr/>
          <p:nvPr/>
        </p:nvCxnSpPr>
        <p:spPr>
          <a:xfrm>
            <a:off x="6312024" y="2421526"/>
            <a:ext cx="1230774" cy="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97" name="Google Shape;397;p17"/>
          <p:cNvSpPr/>
          <p:nvPr/>
        </p:nvSpPr>
        <p:spPr>
          <a:xfrm>
            <a:off x="4180273" y="2030319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</a:t>
            </a:r>
            <a:endParaRPr/>
          </a:p>
        </p:txBody>
      </p:sp>
      <p:sp>
        <p:nvSpPr>
          <p:cNvPr id="398" name="Google Shape;398;p17"/>
          <p:cNvSpPr/>
          <p:nvPr/>
        </p:nvSpPr>
        <p:spPr>
          <a:xfrm>
            <a:off x="1308806" y="2042585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Speech Enhancement</a:t>
            </a:r>
            <a:endParaRPr/>
          </a:p>
        </p:txBody>
      </p:sp>
      <p:cxnSp>
        <p:nvCxnSpPr>
          <p:cNvPr id="399" name="Google Shape;399;p17"/>
          <p:cNvCxnSpPr/>
          <p:nvPr/>
        </p:nvCxnSpPr>
        <p:spPr>
          <a:xfrm rot="10800000">
            <a:off x="3633836" y="2096977"/>
            <a:ext cx="0" cy="647922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400" name="Google Shape;400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5210" y="1126799"/>
            <a:ext cx="1724837" cy="686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82339" y="1164580"/>
            <a:ext cx="1724837" cy="7125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2" name="Google Shape;402;p17"/>
          <p:cNvCxnSpPr/>
          <p:nvPr/>
        </p:nvCxnSpPr>
        <p:spPr>
          <a:xfrm rot="10800000">
            <a:off x="5015880" y="1182816"/>
            <a:ext cx="0" cy="71254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403" name="Google Shape;403;p17"/>
          <p:cNvCxnSpPr/>
          <p:nvPr/>
        </p:nvCxnSpPr>
        <p:spPr>
          <a:xfrm rot="10800000">
            <a:off x="4799856" y="1182816"/>
            <a:ext cx="0" cy="71254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404" name="Google Shape;404;p17"/>
          <p:cNvSpPr txBox="1"/>
          <p:nvPr>
            <p:ph type="title"/>
          </p:nvPr>
        </p:nvSpPr>
        <p:spPr>
          <a:xfrm>
            <a:off x="340776" y="0"/>
            <a:ext cx="5755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Voice assistant pipeline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8"/>
          <p:cNvSpPr/>
          <p:nvPr/>
        </p:nvSpPr>
        <p:spPr>
          <a:xfrm>
            <a:off x="340764" y="982254"/>
            <a:ext cx="5755236" cy="287854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адиомикрофон" id="410" name="Google Shape;41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493" y="1507029"/>
            <a:ext cx="451257" cy="388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адиомикрофон" id="411" name="Google Shape;41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720" y="2227492"/>
            <a:ext cx="451258" cy="388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адиомикрофон" id="412" name="Google Shape;41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492" y="2947061"/>
            <a:ext cx="451258" cy="388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3" name="Google Shape;413;p18"/>
          <p:cNvCxnSpPr>
            <a:stCxn id="412" idx="3"/>
          </p:cNvCxnSpPr>
          <p:nvPr/>
        </p:nvCxnSpPr>
        <p:spPr>
          <a:xfrm flipH="1" rot="10800000">
            <a:off x="939750" y="2417029"/>
            <a:ext cx="372600" cy="7242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4" name="Google Shape;414;p18"/>
          <p:cNvCxnSpPr>
            <a:stCxn id="411" idx="3"/>
          </p:cNvCxnSpPr>
          <p:nvPr/>
        </p:nvCxnSpPr>
        <p:spPr>
          <a:xfrm flipH="1" rot="10800000">
            <a:off x="932978" y="2417159"/>
            <a:ext cx="379200" cy="45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5" name="Google Shape;415;p18"/>
          <p:cNvCxnSpPr>
            <a:stCxn id="410" idx="3"/>
          </p:cNvCxnSpPr>
          <p:nvPr/>
        </p:nvCxnSpPr>
        <p:spPr>
          <a:xfrm>
            <a:off x="939750" y="1701196"/>
            <a:ext cx="372600" cy="7158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Количество" id="416" name="Google Shape;41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3359698" y="1115939"/>
            <a:ext cx="537975" cy="537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Количество" id="417" name="Google Shape;41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3359697" y="3141228"/>
            <a:ext cx="537975" cy="53797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18"/>
          <p:cNvSpPr/>
          <p:nvPr/>
        </p:nvSpPr>
        <p:spPr>
          <a:xfrm>
            <a:off x="7751763" y="213133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Validation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18"/>
          <p:cNvSpPr/>
          <p:nvPr/>
        </p:nvSpPr>
        <p:spPr>
          <a:xfrm>
            <a:off x="9879139" y="206079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Intended Query Detection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18"/>
          <p:cNvSpPr/>
          <p:nvPr/>
        </p:nvSpPr>
        <p:spPr>
          <a:xfrm>
            <a:off x="7751763" y="1115939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Speech Recognition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18"/>
          <p:cNvSpPr/>
          <p:nvPr/>
        </p:nvSpPr>
        <p:spPr>
          <a:xfrm>
            <a:off x="9873709" y="1120992"/>
            <a:ext cx="1724839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18"/>
          <p:cNvSpPr/>
          <p:nvPr/>
        </p:nvSpPr>
        <p:spPr>
          <a:xfrm>
            <a:off x="7751763" y="2038953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Whisper Detection</a:t>
            </a:r>
            <a:endParaRPr/>
          </a:p>
        </p:txBody>
      </p:sp>
      <p:sp>
        <p:nvSpPr>
          <p:cNvPr id="423" name="Google Shape;423;p18"/>
          <p:cNvSpPr/>
          <p:nvPr/>
        </p:nvSpPr>
        <p:spPr>
          <a:xfrm>
            <a:off x="9879141" y="2037373"/>
            <a:ext cx="1724838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Emotion Detection</a:t>
            </a:r>
            <a:endParaRPr/>
          </a:p>
        </p:txBody>
      </p:sp>
      <p:sp>
        <p:nvSpPr>
          <p:cNvPr id="424" name="Google Shape;424;p18"/>
          <p:cNvSpPr/>
          <p:nvPr/>
        </p:nvSpPr>
        <p:spPr>
          <a:xfrm>
            <a:off x="7751763" y="2935874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Speaker Identification</a:t>
            </a:r>
            <a:endParaRPr/>
          </a:p>
        </p:txBody>
      </p:sp>
      <p:sp>
        <p:nvSpPr>
          <p:cNvPr id="425" name="Google Shape;425;p18"/>
          <p:cNvSpPr/>
          <p:nvPr/>
        </p:nvSpPr>
        <p:spPr>
          <a:xfrm>
            <a:off x="9879142" y="2949688"/>
            <a:ext cx="1724837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Speech Separation</a:t>
            </a:r>
            <a:endParaRPr/>
          </a:p>
        </p:txBody>
      </p:sp>
      <p:cxnSp>
        <p:nvCxnSpPr>
          <p:cNvPr id="426" name="Google Shape;426;p18"/>
          <p:cNvCxnSpPr/>
          <p:nvPr/>
        </p:nvCxnSpPr>
        <p:spPr>
          <a:xfrm>
            <a:off x="6312024" y="2421526"/>
            <a:ext cx="1230774" cy="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27" name="Google Shape;427;p18"/>
          <p:cNvSpPr/>
          <p:nvPr/>
        </p:nvSpPr>
        <p:spPr>
          <a:xfrm>
            <a:off x="4180273" y="2030319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</a:t>
            </a:r>
            <a:endParaRPr/>
          </a:p>
        </p:txBody>
      </p:sp>
      <p:sp>
        <p:nvSpPr>
          <p:cNvPr id="428" name="Google Shape;428;p18"/>
          <p:cNvSpPr/>
          <p:nvPr/>
        </p:nvSpPr>
        <p:spPr>
          <a:xfrm>
            <a:off x="1308806" y="2042585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Speech Enhancement</a:t>
            </a:r>
            <a:endParaRPr/>
          </a:p>
        </p:txBody>
      </p:sp>
      <p:cxnSp>
        <p:nvCxnSpPr>
          <p:cNvPr id="429" name="Google Shape;429;p18"/>
          <p:cNvCxnSpPr/>
          <p:nvPr/>
        </p:nvCxnSpPr>
        <p:spPr>
          <a:xfrm rot="10800000">
            <a:off x="3633836" y="2096977"/>
            <a:ext cx="0" cy="647922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430" name="Google Shape;430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5210" y="1126799"/>
            <a:ext cx="1724837" cy="686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82339" y="1164580"/>
            <a:ext cx="1724837" cy="7125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2" name="Google Shape;432;p18"/>
          <p:cNvCxnSpPr/>
          <p:nvPr/>
        </p:nvCxnSpPr>
        <p:spPr>
          <a:xfrm rot="10800000">
            <a:off x="5015880" y="1182816"/>
            <a:ext cx="0" cy="71254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433" name="Google Shape;433;p18"/>
          <p:cNvCxnSpPr/>
          <p:nvPr/>
        </p:nvCxnSpPr>
        <p:spPr>
          <a:xfrm rot="10800000">
            <a:off x="4799856" y="1182816"/>
            <a:ext cx="0" cy="71254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434" name="Google Shape;434;p18"/>
          <p:cNvSpPr txBox="1"/>
          <p:nvPr>
            <p:ph type="title"/>
          </p:nvPr>
        </p:nvSpPr>
        <p:spPr>
          <a:xfrm>
            <a:off x="340776" y="0"/>
            <a:ext cx="5755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Voice assistant pipeline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9"/>
          <p:cNvSpPr/>
          <p:nvPr/>
        </p:nvSpPr>
        <p:spPr>
          <a:xfrm>
            <a:off x="340764" y="982254"/>
            <a:ext cx="5755236" cy="287854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адиомикрофон" id="440" name="Google Shape;44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493" y="1507029"/>
            <a:ext cx="451257" cy="388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адиомикрофон" id="441" name="Google Shape;44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720" y="2227492"/>
            <a:ext cx="451258" cy="388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адиомикрофон" id="442" name="Google Shape;44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492" y="2947061"/>
            <a:ext cx="451258" cy="388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3" name="Google Shape;443;p19"/>
          <p:cNvCxnSpPr>
            <a:stCxn id="442" idx="3"/>
          </p:cNvCxnSpPr>
          <p:nvPr/>
        </p:nvCxnSpPr>
        <p:spPr>
          <a:xfrm flipH="1" rot="10800000">
            <a:off x="939750" y="2417029"/>
            <a:ext cx="372600" cy="7242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4" name="Google Shape;444;p19"/>
          <p:cNvCxnSpPr>
            <a:stCxn id="441" idx="3"/>
          </p:cNvCxnSpPr>
          <p:nvPr/>
        </p:nvCxnSpPr>
        <p:spPr>
          <a:xfrm flipH="1" rot="10800000">
            <a:off x="932978" y="2417159"/>
            <a:ext cx="379200" cy="45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5" name="Google Shape;445;p19"/>
          <p:cNvCxnSpPr>
            <a:stCxn id="440" idx="3"/>
          </p:cNvCxnSpPr>
          <p:nvPr/>
        </p:nvCxnSpPr>
        <p:spPr>
          <a:xfrm>
            <a:off x="939750" y="1701196"/>
            <a:ext cx="372600" cy="7158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Количество" id="446" name="Google Shape;44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3359698" y="1115939"/>
            <a:ext cx="537975" cy="537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Количество" id="447" name="Google Shape;44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3359697" y="3141228"/>
            <a:ext cx="537975" cy="53797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9"/>
          <p:cNvSpPr/>
          <p:nvPr/>
        </p:nvSpPr>
        <p:spPr>
          <a:xfrm>
            <a:off x="7751763" y="213133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Validation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9"/>
          <p:cNvSpPr/>
          <p:nvPr/>
        </p:nvSpPr>
        <p:spPr>
          <a:xfrm>
            <a:off x="9879139" y="206079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Intended Query Detection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19"/>
          <p:cNvSpPr/>
          <p:nvPr/>
        </p:nvSpPr>
        <p:spPr>
          <a:xfrm>
            <a:off x="7751763" y="1115939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Speech Recognition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19"/>
          <p:cNvSpPr/>
          <p:nvPr/>
        </p:nvSpPr>
        <p:spPr>
          <a:xfrm>
            <a:off x="9873709" y="1120992"/>
            <a:ext cx="1724839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19"/>
          <p:cNvSpPr/>
          <p:nvPr/>
        </p:nvSpPr>
        <p:spPr>
          <a:xfrm>
            <a:off x="7751763" y="2038953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Whisper Detection</a:t>
            </a:r>
            <a:endParaRPr/>
          </a:p>
        </p:txBody>
      </p:sp>
      <p:sp>
        <p:nvSpPr>
          <p:cNvPr id="453" name="Google Shape;453;p19"/>
          <p:cNvSpPr/>
          <p:nvPr/>
        </p:nvSpPr>
        <p:spPr>
          <a:xfrm>
            <a:off x="9879141" y="2037373"/>
            <a:ext cx="1724838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Emotion Detection</a:t>
            </a:r>
            <a:endParaRPr/>
          </a:p>
        </p:txBody>
      </p:sp>
      <p:sp>
        <p:nvSpPr>
          <p:cNvPr id="454" name="Google Shape;454;p19"/>
          <p:cNvSpPr/>
          <p:nvPr/>
        </p:nvSpPr>
        <p:spPr>
          <a:xfrm>
            <a:off x="7751763" y="2935874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Speaker Identification</a:t>
            </a:r>
            <a:endParaRPr/>
          </a:p>
        </p:txBody>
      </p:sp>
      <p:sp>
        <p:nvSpPr>
          <p:cNvPr id="455" name="Google Shape;455;p19"/>
          <p:cNvSpPr/>
          <p:nvPr/>
        </p:nvSpPr>
        <p:spPr>
          <a:xfrm>
            <a:off x="9879142" y="2949688"/>
            <a:ext cx="1724837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Speech Separation</a:t>
            </a:r>
            <a:endParaRPr/>
          </a:p>
        </p:txBody>
      </p:sp>
      <p:sp>
        <p:nvSpPr>
          <p:cNvPr id="456" name="Google Shape;456;p19"/>
          <p:cNvSpPr/>
          <p:nvPr/>
        </p:nvSpPr>
        <p:spPr>
          <a:xfrm>
            <a:off x="8358071" y="4855121"/>
            <a:ext cx="3235044" cy="43019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салют какая погода в москве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7" name="Google Shape;457;p19"/>
          <p:cNvCxnSpPr/>
          <p:nvPr/>
        </p:nvCxnSpPr>
        <p:spPr>
          <a:xfrm>
            <a:off x="6312024" y="2421526"/>
            <a:ext cx="1230774" cy="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58" name="Google Shape;458;p19"/>
          <p:cNvCxnSpPr/>
          <p:nvPr/>
        </p:nvCxnSpPr>
        <p:spPr>
          <a:xfrm>
            <a:off x="8112224" y="4746258"/>
            <a:ext cx="0" cy="647922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59" name="Google Shape;459;p19"/>
          <p:cNvSpPr/>
          <p:nvPr/>
        </p:nvSpPr>
        <p:spPr>
          <a:xfrm>
            <a:off x="4180273" y="2030319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</a:t>
            </a:r>
            <a:endParaRPr/>
          </a:p>
        </p:txBody>
      </p:sp>
      <p:sp>
        <p:nvSpPr>
          <p:cNvPr id="460" name="Google Shape;460;p19"/>
          <p:cNvSpPr/>
          <p:nvPr/>
        </p:nvSpPr>
        <p:spPr>
          <a:xfrm>
            <a:off x="1308806" y="2042585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Speech Enhancement</a:t>
            </a:r>
            <a:endParaRPr/>
          </a:p>
        </p:txBody>
      </p:sp>
      <p:cxnSp>
        <p:nvCxnSpPr>
          <p:cNvPr id="461" name="Google Shape;461;p19"/>
          <p:cNvCxnSpPr/>
          <p:nvPr/>
        </p:nvCxnSpPr>
        <p:spPr>
          <a:xfrm rot="10800000">
            <a:off x="3633836" y="2096977"/>
            <a:ext cx="0" cy="647922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462" name="Google Shape;462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5210" y="1126799"/>
            <a:ext cx="1724837" cy="686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82339" y="1164580"/>
            <a:ext cx="1724837" cy="7125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4" name="Google Shape;464;p19"/>
          <p:cNvCxnSpPr/>
          <p:nvPr/>
        </p:nvCxnSpPr>
        <p:spPr>
          <a:xfrm rot="10800000">
            <a:off x="5015880" y="1182816"/>
            <a:ext cx="0" cy="71254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465" name="Google Shape;465;p19"/>
          <p:cNvCxnSpPr/>
          <p:nvPr/>
        </p:nvCxnSpPr>
        <p:spPr>
          <a:xfrm rot="10800000">
            <a:off x="4799856" y="1182816"/>
            <a:ext cx="0" cy="71254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466" name="Google Shape;466;p19"/>
          <p:cNvSpPr txBox="1"/>
          <p:nvPr>
            <p:ph type="title"/>
          </p:nvPr>
        </p:nvSpPr>
        <p:spPr>
          <a:xfrm>
            <a:off x="340776" y="0"/>
            <a:ext cx="5755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Voice assistant pipeline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План:</a:t>
            </a:r>
            <a:endParaRPr/>
          </a:p>
        </p:txBody>
      </p:sp>
      <p:sp>
        <p:nvSpPr>
          <p:cNvPr id="95" name="Google Shape;95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-"/>
            </a:pPr>
            <a:r>
              <a:rPr lang="en-US" sz="2400"/>
              <a:t>Voice assistant pipeline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Char char="-"/>
            </a:pPr>
            <a:r>
              <a:rPr lang="en-US" sz="2400"/>
              <a:t>User perceived latency</a:t>
            </a:r>
            <a:br>
              <a:rPr lang="en-US" sz="2400"/>
            </a:br>
            <a:r>
              <a:rPr lang="en-US" sz="2400"/>
              <a:t> - Keyword detection</a:t>
            </a:r>
            <a:br>
              <a:rPr lang="en-US" sz="2400"/>
            </a:br>
            <a:r>
              <a:rPr lang="en-US" sz="2400"/>
              <a:t> - Endpoint detection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0"/>
          <p:cNvSpPr/>
          <p:nvPr/>
        </p:nvSpPr>
        <p:spPr>
          <a:xfrm>
            <a:off x="340764" y="982254"/>
            <a:ext cx="5755236" cy="287854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адиомикрофон" id="472" name="Google Shape;47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493" y="1507029"/>
            <a:ext cx="451257" cy="388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адиомикрофон" id="473" name="Google Shape;47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720" y="2227492"/>
            <a:ext cx="451258" cy="388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адиомикрофон" id="474" name="Google Shape;47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492" y="2947061"/>
            <a:ext cx="451258" cy="388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5" name="Google Shape;475;p20"/>
          <p:cNvCxnSpPr>
            <a:stCxn id="474" idx="3"/>
          </p:cNvCxnSpPr>
          <p:nvPr/>
        </p:nvCxnSpPr>
        <p:spPr>
          <a:xfrm flipH="1" rot="10800000">
            <a:off x="939750" y="2417029"/>
            <a:ext cx="372600" cy="7242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6" name="Google Shape;476;p20"/>
          <p:cNvCxnSpPr>
            <a:stCxn id="473" idx="3"/>
          </p:cNvCxnSpPr>
          <p:nvPr/>
        </p:nvCxnSpPr>
        <p:spPr>
          <a:xfrm flipH="1" rot="10800000">
            <a:off x="932978" y="2417159"/>
            <a:ext cx="379200" cy="45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7" name="Google Shape;477;p20"/>
          <p:cNvCxnSpPr>
            <a:stCxn id="472" idx="3"/>
          </p:cNvCxnSpPr>
          <p:nvPr/>
        </p:nvCxnSpPr>
        <p:spPr>
          <a:xfrm>
            <a:off x="939750" y="1701196"/>
            <a:ext cx="372600" cy="7158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Количество" id="478" name="Google Shape;47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3359698" y="1115939"/>
            <a:ext cx="537975" cy="537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Количество" id="479" name="Google Shape;47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3359697" y="3141228"/>
            <a:ext cx="537975" cy="537975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20"/>
          <p:cNvSpPr/>
          <p:nvPr/>
        </p:nvSpPr>
        <p:spPr>
          <a:xfrm>
            <a:off x="7751763" y="213133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Validation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20"/>
          <p:cNvSpPr/>
          <p:nvPr/>
        </p:nvSpPr>
        <p:spPr>
          <a:xfrm>
            <a:off x="9879139" y="206079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Intended Query Detection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20"/>
          <p:cNvSpPr/>
          <p:nvPr/>
        </p:nvSpPr>
        <p:spPr>
          <a:xfrm>
            <a:off x="7751763" y="1115939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Speech Recognition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20"/>
          <p:cNvSpPr/>
          <p:nvPr/>
        </p:nvSpPr>
        <p:spPr>
          <a:xfrm>
            <a:off x="9873709" y="1120992"/>
            <a:ext cx="1724839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20"/>
          <p:cNvSpPr/>
          <p:nvPr/>
        </p:nvSpPr>
        <p:spPr>
          <a:xfrm>
            <a:off x="7751763" y="2038953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Whisper Detection</a:t>
            </a:r>
            <a:endParaRPr/>
          </a:p>
        </p:txBody>
      </p:sp>
      <p:sp>
        <p:nvSpPr>
          <p:cNvPr id="485" name="Google Shape;485;p20"/>
          <p:cNvSpPr/>
          <p:nvPr/>
        </p:nvSpPr>
        <p:spPr>
          <a:xfrm>
            <a:off x="9879141" y="2037373"/>
            <a:ext cx="1724838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Emotion Detection</a:t>
            </a:r>
            <a:endParaRPr/>
          </a:p>
        </p:txBody>
      </p:sp>
      <p:sp>
        <p:nvSpPr>
          <p:cNvPr id="486" name="Google Shape;486;p20"/>
          <p:cNvSpPr/>
          <p:nvPr/>
        </p:nvSpPr>
        <p:spPr>
          <a:xfrm>
            <a:off x="7751763" y="2935874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Speaker Identification</a:t>
            </a:r>
            <a:endParaRPr/>
          </a:p>
        </p:txBody>
      </p:sp>
      <p:sp>
        <p:nvSpPr>
          <p:cNvPr id="487" name="Google Shape;487;p20"/>
          <p:cNvSpPr/>
          <p:nvPr/>
        </p:nvSpPr>
        <p:spPr>
          <a:xfrm>
            <a:off x="9879142" y="2949688"/>
            <a:ext cx="1724837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Speech Separation</a:t>
            </a:r>
            <a:endParaRPr/>
          </a:p>
        </p:txBody>
      </p:sp>
      <p:sp>
        <p:nvSpPr>
          <p:cNvPr id="488" name="Google Shape;488;p20"/>
          <p:cNvSpPr/>
          <p:nvPr/>
        </p:nvSpPr>
        <p:spPr>
          <a:xfrm>
            <a:off x="7751763" y="3860800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Text Normalization</a:t>
            </a:r>
            <a:endParaRPr/>
          </a:p>
        </p:txBody>
      </p:sp>
      <p:sp>
        <p:nvSpPr>
          <p:cNvPr id="489" name="Google Shape;489;p20"/>
          <p:cNvSpPr/>
          <p:nvPr/>
        </p:nvSpPr>
        <p:spPr>
          <a:xfrm>
            <a:off x="8358071" y="4855121"/>
            <a:ext cx="3235044" cy="43019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салют какая погода в москве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0" name="Google Shape;490;p20"/>
          <p:cNvCxnSpPr/>
          <p:nvPr/>
        </p:nvCxnSpPr>
        <p:spPr>
          <a:xfrm>
            <a:off x="6312024" y="2421526"/>
            <a:ext cx="1230774" cy="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91" name="Google Shape;491;p20"/>
          <p:cNvCxnSpPr/>
          <p:nvPr/>
        </p:nvCxnSpPr>
        <p:spPr>
          <a:xfrm>
            <a:off x="8112224" y="4746258"/>
            <a:ext cx="0" cy="647922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92" name="Google Shape;492;p20"/>
          <p:cNvSpPr/>
          <p:nvPr/>
        </p:nvSpPr>
        <p:spPr>
          <a:xfrm>
            <a:off x="4180273" y="2030319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</a:t>
            </a:r>
            <a:endParaRPr/>
          </a:p>
        </p:txBody>
      </p:sp>
      <p:sp>
        <p:nvSpPr>
          <p:cNvPr id="493" name="Google Shape;493;p20"/>
          <p:cNvSpPr/>
          <p:nvPr/>
        </p:nvSpPr>
        <p:spPr>
          <a:xfrm>
            <a:off x="1308806" y="2042585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Speech Enhancement</a:t>
            </a:r>
            <a:endParaRPr/>
          </a:p>
        </p:txBody>
      </p:sp>
      <p:cxnSp>
        <p:nvCxnSpPr>
          <p:cNvPr id="494" name="Google Shape;494;p20"/>
          <p:cNvCxnSpPr/>
          <p:nvPr/>
        </p:nvCxnSpPr>
        <p:spPr>
          <a:xfrm rot="10800000">
            <a:off x="3633836" y="2096977"/>
            <a:ext cx="0" cy="647922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495" name="Google Shape;495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5210" y="1126799"/>
            <a:ext cx="1724837" cy="686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82339" y="1164580"/>
            <a:ext cx="1724837" cy="7125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7" name="Google Shape;497;p20"/>
          <p:cNvCxnSpPr/>
          <p:nvPr/>
        </p:nvCxnSpPr>
        <p:spPr>
          <a:xfrm rot="10800000">
            <a:off x="5015880" y="1182816"/>
            <a:ext cx="0" cy="71254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498" name="Google Shape;498;p20"/>
          <p:cNvCxnSpPr/>
          <p:nvPr/>
        </p:nvCxnSpPr>
        <p:spPr>
          <a:xfrm rot="10800000">
            <a:off x="4799856" y="1182816"/>
            <a:ext cx="0" cy="71254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499" name="Google Shape;499;p20"/>
          <p:cNvSpPr txBox="1"/>
          <p:nvPr>
            <p:ph type="title"/>
          </p:nvPr>
        </p:nvSpPr>
        <p:spPr>
          <a:xfrm>
            <a:off x="340776" y="0"/>
            <a:ext cx="5755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Voice assistant pipeline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1"/>
          <p:cNvSpPr/>
          <p:nvPr/>
        </p:nvSpPr>
        <p:spPr>
          <a:xfrm>
            <a:off x="340764" y="982254"/>
            <a:ext cx="5755236" cy="287854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адиомикрофон" id="505" name="Google Shape;50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493" y="1507029"/>
            <a:ext cx="451257" cy="388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адиомикрофон" id="506" name="Google Shape;50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720" y="2227492"/>
            <a:ext cx="451258" cy="388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адиомикрофон" id="507" name="Google Shape;50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492" y="2947061"/>
            <a:ext cx="451258" cy="388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8" name="Google Shape;508;p21"/>
          <p:cNvCxnSpPr>
            <a:stCxn id="507" idx="3"/>
          </p:cNvCxnSpPr>
          <p:nvPr/>
        </p:nvCxnSpPr>
        <p:spPr>
          <a:xfrm flipH="1" rot="10800000">
            <a:off x="939750" y="2417029"/>
            <a:ext cx="372600" cy="7242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9" name="Google Shape;509;p21"/>
          <p:cNvCxnSpPr>
            <a:stCxn id="506" idx="3"/>
          </p:cNvCxnSpPr>
          <p:nvPr/>
        </p:nvCxnSpPr>
        <p:spPr>
          <a:xfrm flipH="1" rot="10800000">
            <a:off x="932978" y="2417159"/>
            <a:ext cx="379200" cy="45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0" name="Google Shape;510;p21"/>
          <p:cNvCxnSpPr>
            <a:stCxn id="505" idx="3"/>
          </p:cNvCxnSpPr>
          <p:nvPr/>
        </p:nvCxnSpPr>
        <p:spPr>
          <a:xfrm>
            <a:off x="939750" y="1701196"/>
            <a:ext cx="372600" cy="7158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Количество" id="511" name="Google Shape;51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3359698" y="1115939"/>
            <a:ext cx="537975" cy="537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Количество" id="512" name="Google Shape;51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3359697" y="3141228"/>
            <a:ext cx="537975" cy="53797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21"/>
          <p:cNvSpPr/>
          <p:nvPr/>
        </p:nvSpPr>
        <p:spPr>
          <a:xfrm>
            <a:off x="7751763" y="213133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Validation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21"/>
          <p:cNvSpPr/>
          <p:nvPr/>
        </p:nvSpPr>
        <p:spPr>
          <a:xfrm>
            <a:off x="9879139" y="206079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Intended Query Detection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21"/>
          <p:cNvSpPr/>
          <p:nvPr/>
        </p:nvSpPr>
        <p:spPr>
          <a:xfrm>
            <a:off x="7751763" y="1115939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Speech Recognition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21"/>
          <p:cNvSpPr/>
          <p:nvPr/>
        </p:nvSpPr>
        <p:spPr>
          <a:xfrm>
            <a:off x="9873709" y="1120992"/>
            <a:ext cx="1724839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21"/>
          <p:cNvSpPr/>
          <p:nvPr/>
        </p:nvSpPr>
        <p:spPr>
          <a:xfrm>
            <a:off x="7751763" y="2038953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Whisper Detection</a:t>
            </a:r>
            <a:endParaRPr/>
          </a:p>
        </p:txBody>
      </p:sp>
      <p:sp>
        <p:nvSpPr>
          <p:cNvPr id="518" name="Google Shape;518;p21"/>
          <p:cNvSpPr/>
          <p:nvPr/>
        </p:nvSpPr>
        <p:spPr>
          <a:xfrm>
            <a:off x="9879141" y="2037373"/>
            <a:ext cx="1724838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Emotion Detection</a:t>
            </a:r>
            <a:endParaRPr/>
          </a:p>
        </p:txBody>
      </p:sp>
      <p:sp>
        <p:nvSpPr>
          <p:cNvPr id="519" name="Google Shape;519;p21"/>
          <p:cNvSpPr/>
          <p:nvPr/>
        </p:nvSpPr>
        <p:spPr>
          <a:xfrm>
            <a:off x="7751763" y="2935874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Speaker Identification</a:t>
            </a:r>
            <a:endParaRPr/>
          </a:p>
        </p:txBody>
      </p:sp>
      <p:sp>
        <p:nvSpPr>
          <p:cNvPr id="520" name="Google Shape;520;p21"/>
          <p:cNvSpPr/>
          <p:nvPr/>
        </p:nvSpPr>
        <p:spPr>
          <a:xfrm>
            <a:off x="9879142" y="2949688"/>
            <a:ext cx="1724837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Speech Separation</a:t>
            </a:r>
            <a:endParaRPr/>
          </a:p>
        </p:txBody>
      </p:sp>
      <p:sp>
        <p:nvSpPr>
          <p:cNvPr id="521" name="Google Shape;521;p21"/>
          <p:cNvSpPr/>
          <p:nvPr/>
        </p:nvSpPr>
        <p:spPr>
          <a:xfrm>
            <a:off x="7751763" y="3860800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Text Normalization</a:t>
            </a:r>
            <a:endParaRPr/>
          </a:p>
        </p:txBody>
      </p:sp>
      <p:sp>
        <p:nvSpPr>
          <p:cNvPr id="522" name="Google Shape;522;p21"/>
          <p:cNvSpPr/>
          <p:nvPr/>
        </p:nvSpPr>
        <p:spPr>
          <a:xfrm>
            <a:off x="8358071" y="4855121"/>
            <a:ext cx="3235044" cy="43019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Салют какая погода в Москве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3" name="Google Shape;523;p21"/>
          <p:cNvCxnSpPr/>
          <p:nvPr/>
        </p:nvCxnSpPr>
        <p:spPr>
          <a:xfrm>
            <a:off x="6312024" y="2421526"/>
            <a:ext cx="1230774" cy="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24" name="Google Shape;524;p21"/>
          <p:cNvCxnSpPr/>
          <p:nvPr/>
        </p:nvCxnSpPr>
        <p:spPr>
          <a:xfrm>
            <a:off x="8112224" y="4746258"/>
            <a:ext cx="0" cy="647922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25" name="Google Shape;525;p21"/>
          <p:cNvSpPr/>
          <p:nvPr/>
        </p:nvSpPr>
        <p:spPr>
          <a:xfrm>
            <a:off x="4180273" y="2030319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</a:t>
            </a:r>
            <a:endParaRPr/>
          </a:p>
        </p:txBody>
      </p:sp>
      <p:sp>
        <p:nvSpPr>
          <p:cNvPr id="526" name="Google Shape;526;p21"/>
          <p:cNvSpPr/>
          <p:nvPr/>
        </p:nvSpPr>
        <p:spPr>
          <a:xfrm>
            <a:off x="1308806" y="2042585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Speech Enhancement</a:t>
            </a:r>
            <a:endParaRPr/>
          </a:p>
        </p:txBody>
      </p:sp>
      <p:cxnSp>
        <p:nvCxnSpPr>
          <p:cNvPr id="527" name="Google Shape;527;p21"/>
          <p:cNvCxnSpPr/>
          <p:nvPr/>
        </p:nvCxnSpPr>
        <p:spPr>
          <a:xfrm rot="10800000">
            <a:off x="3633836" y="2096977"/>
            <a:ext cx="0" cy="647922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528" name="Google Shape;528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5210" y="1126799"/>
            <a:ext cx="1724837" cy="686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82339" y="1164580"/>
            <a:ext cx="1724837" cy="7125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0" name="Google Shape;530;p21"/>
          <p:cNvCxnSpPr/>
          <p:nvPr/>
        </p:nvCxnSpPr>
        <p:spPr>
          <a:xfrm rot="10800000">
            <a:off x="5015880" y="1182816"/>
            <a:ext cx="0" cy="71254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531" name="Google Shape;531;p21"/>
          <p:cNvCxnSpPr/>
          <p:nvPr/>
        </p:nvCxnSpPr>
        <p:spPr>
          <a:xfrm rot="10800000">
            <a:off x="4799856" y="1182816"/>
            <a:ext cx="0" cy="71254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532" name="Google Shape;532;p21"/>
          <p:cNvSpPr txBox="1"/>
          <p:nvPr>
            <p:ph type="title"/>
          </p:nvPr>
        </p:nvSpPr>
        <p:spPr>
          <a:xfrm>
            <a:off x="340776" y="0"/>
            <a:ext cx="5755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Voice assistant pipeline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2"/>
          <p:cNvSpPr/>
          <p:nvPr/>
        </p:nvSpPr>
        <p:spPr>
          <a:xfrm>
            <a:off x="340764" y="982254"/>
            <a:ext cx="5755236" cy="287854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адиомикрофон" id="538" name="Google Shape;53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493" y="1507029"/>
            <a:ext cx="451257" cy="388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адиомикрофон" id="539" name="Google Shape;53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720" y="2227492"/>
            <a:ext cx="451258" cy="388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адиомикрофон" id="540" name="Google Shape;54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492" y="2947061"/>
            <a:ext cx="451258" cy="388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1" name="Google Shape;541;p22"/>
          <p:cNvCxnSpPr>
            <a:stCxn id="540" idx="3"/>
          </p:cNvCxnSpPr>
          <p:nvPr/>
        </p:nvCxnSpPr>
        <p:spPr>
          <a:xfrm flipH="1" rot="10800000">
            <a:off x="939750" y="2417029"/>
            <a:ext cx="372600" cy="7242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42" name="Google Shape;542;p22"/>
          <p:cNvCxnSpPr>
            <a:stCxn id="539" idx="3"/>
          </p:cNvCxnSpPr>
          <p:nvPr/>
        </p:nvCxnSpPr>
        <p:spPr>
          <a:xfrm flipH="1" rot="10800000">
            <a:off x="932978" y="2417159"/>
            <a:ext cx="379200" cy="45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43" name="Google Shape;543;p22"/>
          <p:cNvCxnSpPr>
            <a:stCxn id="538" idx="3"/>
          </p:cNvCxnSpPr>
          <p:nvPr/>
        </p:nvCxnSpPr>
        <p:spPr>
          <a:xfrm>
            <a:off x="939750" y="1701196"/>
            <a:ext cx="372600" cy="7158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Количество" id="544" name="Google Shape;54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3359698" y="1115939"/>
            <a:ext cx="537975" cy="537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Количество" id="545" name="Google Shape;54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3359697" y="3141228"/>
            <a:ext cx="537975" cy="53797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22"/>
          <p:cNvSpPr/>
          <p:nvPr/>
        </p:nvSpPr>
        <p:spPr>
          <a:xfrm>
            <a:off x="7751763" y="213133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Validation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22"/>
          <p:cNvSpPr/>
          <p:nvPr/>
        </p:nvSpPr>
        <p:spPr>
          <a:xfrm>
            <a:off x="9879139" y="206079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Intended Query Detection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22"/>
          <p:cNvSpPr/>
          <p:nvPr/>
        </p:nvSpPr>
        <p:spPr>
          <a:xfrm>
            <a:off x="7751763" y="1115939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Speech Recognition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22"/>
          <p:cNvSpPr/>
          <p:nvPr/>
        </p:nvSpPr>
        <p:spPr>
          <a:xfrm>
            <a:off x="9873709" y="1120992"/>
            <a:ext cx="1724839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22"/>
          <p:cNvSpPr/>
          <p:nvPr/>
        </p:nvSpPr>
        <p:spPr>
          <a:xfrm>
            <a:off x="7751763" y="2038953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Whisper Detection</a:t>
            </a:r>
            <a:endParaRPr/>
          </a:p>
        </p:txBody>
      </p:sp>
      <p:sp>
        <p:nvSpPr>
          <p:cNvPr id="551" name="Google Shape;551;p22"/>
          <p:cNvSpPr/>
          <p:nvPr/>
        </p:nvSpPr>
        <p:spPr>
          <a:xfrm>
            <a:off x="9879141" y="2037373"/>
            <a:ext cx="1724838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Emotion Detection</a:t>
            </a:r>
            <a:endParaRPr/>
          </a:p>
        </p:txBody>
      </p:sp>
      <p:sp>
        <p:nvSpPr>
          <p:cNvPr id="552" name="Google Shape;552;p22"/>
          <p:cNvSpPr/>
          <p:nvPr/>
        </p:nvSpPr>
        <p:spPr>
          <a:xfrm>
            <a:off x="7751763" y="2935874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Speaker Identification</a:t>
            </a:r>
            <a:endParaRPr/>
          </a:p>
        </p:txBody>
      </p:sp>
      <p:sp>
        <p:nvSpPr>
          <p:cNvPr id="553" name="Google Shape;553;p22"/>
          <p:cNvSpPr/>
          <p:nvPr/>
        </p:nvSpPr>
        <p:spPr>
          <a:xfrm>
            <a:off x="9879142" y="2949688"/>
            <a:ext cx="1724837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Speech Separation</a:t>
            </a:r>
            <a:endParaRPr/>
          </a:p>
        </p:txBody>
      </p:sp>
      <p:sp>
        <p:nvSpPr>
          <p:cNvPr id="554" name="Google Shape;554;p22"/>
          <p:cNvSpPr/>
          <p:nvPr/>
        </p:nvSpPr>
        <p:spPr>
          <a:xfrm>
            <a:off x="7751763" y="3860800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Text Normalization</a:t>
            </a:r>
            <a:endParaRPr/>
          </a:p>
        </p:txBody>
      </p:sp>
      <p:sp>
        <p:nvSpPr>
          <p:cNvPr id="555" name="Google Shape;555;p22"/>
          <p:cNvSpPr/>
          <p:nvPr/>
        </p:nvSpPr>
        <p:spPr>
          <a:xfrm>
            <a:off x="9879138" y="3868192"/>
            <a:ext cx="171398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Punctuation Prediction</a:t>
            </a:r>
            <a:endParaRPr/>
          </a:p>
        </p:txBody>
      </p:sp>
      <p:sp>
        <p:nvSpPr>
          <p:cNvPr id="556" name="Google Shape;556;p22"/>
          <p:cNvSpPr/>
          <p:nvPr/>
        </p:nvSpPr>
        <p:spPr>
          <a:xfrm>
            <a:off x="8358071" y="4855121"/>
            <a:ext cx="3235044" cy="43019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Салют какая погода в Москве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7" name="Google Shape;557;p22"/>
          <p:cNvCxnSpPr/>
          <p:nvPr/>
        </p:nvCxnSpPr>
        <p:spPr>
          <a:xfrm>
            <a:off x="6312024" y="2421526"/>
            <a:ext cx="1230774" cy="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8" name="Google Shape;558;p22"/>
          <p:cNvCxnSpPr/>
          <p:nvPr/>
        </p:nvCxnSpPr>
        <p:spPr>
          <a:xfrm>
            <a:off x="8112224" y="4746258"/>
            <a:ext cx="0" cy="647922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59" name="Google Shape;559;p22"/>
          <p:cNvSpPr/>
          <p:nvPr/>
        </p:nvSpPr>
        <p:spPr>
          <a:xfrm>
            <a:off x="4180273" y="2030319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</a:t>
            </a:r>
            <a:endParaRPr/>
          </a:p>
        </p:txBody>
      </p:sp>
      <p:sp>
        <p:nvSpPr>
          <p:cNvPr id="560" name="Google Shape;560;p22"/>
          <p:cNvSpPr/>
          <p:nvPr/>
        </p:nvSpPr>
        <p:spPr>
          <a:xfrm>
            <a:off x="1308806" y="2042585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Speech Enhancement</a:t>
            </a:r>
            <a:endParaRPr/>
          </a:p>
        </p:txBody>
      </p:sp>
      <p:cxnSp>
        <p:nvCxnSpPr>
          <p:cNvPr id="561" name="Google Shape;561;p22"/>
          <p:cNvCxnSpPr/>
          <p:nvPr/>
        </p:nvCxnSpPr>
        <p:spPr>
          <a:xfrm rot="10800000">
            <a:off x="3633836" y="2096977"/>
            <a:ext cx="0" cy="647922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562" name="Google Shape;562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5210" y="1126799"/>
            <a:ext cx="1724837" cy="686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82339" y="1164580"/>
            <a:ext cx="1724837" cy="7125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4" name="Google Shape;564;p22"/>
          <p:cNvCxnSpPr/>
          <p:nvPr/>
        </p:nvCxnSpPr>
        <p:spPr>
          <a:xfrm rot="10800000">
            <a:off x="5015880" y="1182816"/>
            <a:ext cx="0" cy="71254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565" name="Google Shape;565;p22"/>
          <p:cNvCxnSpPr/>
          <p:nvPr/>
        </p:nvCxnSpPr>
        <p:spPr>
          <a:xfrm rot="10800000">
            <a:off x="4799856" y="1182816"/>
            <a:ext cx="0" cy="71254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566" name="Google Shape;566;p22"/>
          <p:cNvSpPr txBox="1"/>
          <p:nvPr>
            <p:ph type="title"/>
          </p:nvPr>
        </p:nvSpPr>
        <p:spPr>
          <a:xfrm>
            <a:off x="340776" y="0"/>
            <a:ext cx="5755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Voice assistant pipeline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3"/>
          <p:cNvSpPr/>
          <p:nvPr/>
        </p:nvSpPr>
        <p:spPr>
          <a:xfrm>
            <a:off x="340764" y="982254"/>
            <a:ext cx="5755236" cy="287854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адиомикрофон" id="572" name="Google Shape;57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493" y="1507029"/>
            <a:ext cx="451257" cy="388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адиомикрофон" id="573" name="Google Shape;57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720" y="2227492"/>
            <a:ext cx="451258" cy="388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адиомикрофон" id="574" name="Google Shape;57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492" y="2947061"/>
            <a:ext cx="451258" cy="388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5" name="Google Shape;575;p23"/>
          <p:cNvCxnSpPr>
            <a:stCxn id="574" idx="3"/>
          </p:cNvCxnSpPr>
          <p:nvPr/>
        </p:nvCxnSpPr>
        <p:spPr>
          <a:xfrm flipH="1" rot="10800000">
            <a:off x="939750" y="2417029"/>
            <a:ext cx="372600" cy="7242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76" name="Google Shape;576;p23"/>
          <p:cNvCxnSpPr>
            <a:stCxn id="573" idx="3"/>
          </p:cNvCxnSpPr>
          <p:nvPr/>
        </p:nvCxnSpPr>
        <p:spPr>
          <a:xfrm flipH="1" rot="10800000">
            <a:off x="932978" y="2417159"/>
            <a:ext cx="379200" cy="45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77" name="Google Shape;577;p23"/>
          <p:cNvCxnSpPr>
            <a:stCxn id="572" idx="3"/>
          </p:cNvCxnSpPr>
          <p:nvPr/>
        </p:nvCxnSpPr>
        <p:spPr>
          <a:xfrm>
            <a:off x="939750" y="1701196"/>
            <a:ext cx="372600" cy="7158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Количество" id="578" name="Google Shape;57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3359698" y="1115939"/>
            <a:ext cx="537975" cy="537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Количество" id="579" name="Google Shape;57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3359697" y="3141228"/>
            <a:ext cx="537975" cy="537975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23"/>
          <p:cNvSpPr/>
          <p:nvPr/>
        </p:nvSpPr>
        <p:spPr>
          <a:xfrm>
            <a:off x="7751763" y="213133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Validation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23"/>
          <p:cNvSpPr/>
          <p:nvPr/>
        </p:nvSpPr>
        <p:spPr>
          <a:xfrm>
            <a:off x="9879139" y="206079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Intended Query Detection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23"/>
          <p:cNvSpPr/>
          <p:nvPr/>
        </p:nvSpPr>
        <p:spPr>
          <a:xfrm>
            <a:off x="7751763" y="1115939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Speech Recognition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23"/>
          <p:cNvSpPr/>
          <p:nvPr/>
        </p:nvSpPr>
        <p:spPr>
          <a:xfrm>
            <a:off x="9873709" y="1120992"/>
            <a:ext cx="1724839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23"/>
          <p:cNvSpPr/>
          <p:nvPr/>
        </p:nvSpPr>
        <p:spPr>
          <a:xfrm>
            <a:off x="7751763" y="2038953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Whisper Detection</a:t>
            </a:r>
            <a:endParaRPr/>
          </a:p>
        </p:txBody>
      </p:sp>
      <p:sp>
        <p:nvSpPr>
          <p:cNvPr id="585" name="Google Shape;585;p23"/>
          <p:cNvSpPr/>
          <p:nvPr/>
        </p:nvSpPr>
        <p:spPr>
          <a:xfrm>
            <a:off x="9879141" y="2037373"/>
            <a:ext cx="1724838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Emotion Detection</a:t>
            </a:r>
            <a:endParaRPr/>
          </a:p>
        </p:txBody>
      </p:sp>
      <p:sp>
        <p:nvSpPr>
          <p:cNvPr id="586" name="Google Shape;586;p23"/>
          <p:cNvSpPr/>
          <p:nvPr/>
        </p:nvSpPr>
        <p:spPr>
          <a:xfrm>
            <a:off x="7751763" y="2935874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Speaker Identification</a:t>
            </a:r>
            <a:endParaRPr/>
          </a:p>
        </p:txBody>
      </p:sp>
      <p:sp>
        <p:nvSpPr>
          <p:cNvPr id="587" name="Google Shape;587;p23"/>
          <p:cNvSpPr/>
          <p:nvPr/>
        </p:nvSpPr>
        <p:spPr>
          <a:xfrm>
            <a:off x="9879142" y="2949688"/>
            <a:ext cx="1724837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Speech Separation</a:t>
            </a:r>
            <a:endParaRPr/>
          </a:p>
        </p:txBody>
      </p:sp>
      <p:sp>
        <p:nvSpPr>
          <p:cNvPr id="588" name="Google Shape;588;p23"/>
          <p:cNvSpPr/>
          <p:nvPr/>
        </p:nvSpPr>
        <p:spPr>
          <a:xfrm>
            <a:off x="7751763" y="3860800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Text Normalization</a:t>
            </a:r>
            <a:endParaRPr/>
          </a:p>
        </p:txBody>
      </p:sp>
      <p:sp>
        <p:nvSpPr>
          <p:cNvPr id="589" name="Google Shape;589;p23"/>
          <p:cNvSpPr/>
          <p:nvPr/>
        </p:nvSpPr>
        <p:spPr>
          <a:xfrm>
            <a:off x="9879138" y="3868192"/>
            <a:ext cx="171398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Punctuation Prediction</a:t>
            </a:r>
            <a:endParaRPr/>
          </a:p>
        </p:txBody>
      </p:sp>
      <p:sp>
        <p:nvSpPr>
          <p:cNvPr id="590" name="Google Shape;590;p23"/>
          <p:cNvSpPr/>
          <p:nvPr/>
        </p:nvSpPr>
        <p:spPr>
          <a:xfrm>
            <a:off x="8358071" y="4855121"/>
            <a:ext cx="3235044" cy="43019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Салют, какая погода в Москве?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1" name="Google Shape;591;p23"/>
          <p:cNvCxnSpPr/>
          <p:nvPr/>
        </p:nvCxnSpPr>
        <p:spPr>
          <a:xfrm>
            <a:off x="6312024" y="2421526"/>
            <a:ext cx="1230774" cy="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92" name="Google Shape;592;p23"/>
          <p:cNvCxnSpPr/>
          <p:nvPr/>
        </p:nvCxnSpPr>
        <p:spPr>
          <a:xfrm>
            <a:off x="8112224" y="4746258"/>
            <a:ext cx="0" cy="647922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93" name="Google Shape;593;p23"/>
          <p:cNvSpPr/>
          <p:nvPr/>
        </p:nvSpPr>
        <p:spPr>
          <a:xfrm>
            <a:off x="4180273" y="2030319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</a:t>
            </a:r>
            <a:endParaRPr/>
          </a:p>
        </p:txBody>
      </p:sp>
      <p:sp>
        <p:nvSpPr>
          <p:cNvPr id="594" name="Google Shape;594;p23"/>
          <p:cNvSpPr/>
          <p:nvPr/>
        </p:nvSpPr>
        <p:spPr>
          <a:xfrm>
            <a:off x="1308806" y="2042585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Speech Enhancement</a:t>
            </a:r>
            <a:endParaRPr/>
          </a:p>
        </p:txBody>
      </p:sp>
      <p:cxnSp>
        <p:nvCxnSpPr>
          <p:cNvPr id="595" name="Google Shape;595;p23"/>
          <p:cNvCxnSpPr/>
          <p:nvPr/>
        </p:nvCxnSpPr>
        <p:spPr>
          <a:xfrm rot="10800000">
            <a:off x="3633836" y="2096977"/>
            <a:ext cx="0" cy="647922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596" name="Google Shape;596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5210" y="1126799"/>
            <a:ext cx="1724837" cy="686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82339" y="1164580"/>
            <a:ext cx="1724837" cy="7125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8" name="Google Shape;598;p23"/>
          <p:cNvCxnSpPr/>
          <p:nvPr/>
        </p:nvCxnSpPr>
        <p:spPr>
          <a:xfrm rot="10800000">
            <a:off x="5015880" y="1182816"/>
            <a:ext cx="0" cy="71254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599" name="Google Shape;599;p23"/>
          <p:cNvCxnSpPr/>
          <p:nvPr/>
        </p:nvCxnSpPr>
        <p:spPr>
          <a:xfrm rot="10800000">
            <a:off x="4799856" y="1182816"/>
            <a:ext cx="0" cy="71254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600" name="Google Shape;600;p23"/>
          <p:cNvSpPr txBox="1"/>
          <p:nvPr>
            <p:ph type="title"/>
          </p:nvPr>
        </p:nvSpPr>
        <p:spPr>
          <a:xfrm>
            <a:off x="340776" y="0"/>
            <a:ext cx="5755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Voice assistant pipeline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4"/>
          <p:cNvSpPr/>
          <p:nvPr/>
        </p:nvSpPr>
        <p:spPr>
          <a:xfrm>
            <a:off x="340764" y="982254"/>
            <a:ext cx="5755236" cy="287854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адиомикрофон" id="606" name="Google Shape;60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493" y="1507029"/>
            <a:ext cx="451257" cy="388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адиомикрофон" id="607" name="Google Shape;60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720" y="2227492"/>
            <a:ext cx="451258" cy="388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адиомикрофон" id="608" name="Google Shape;60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492" y="2947061"/>
            <a:ext cx="451258" cy="388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9" name="Google Shape;609;p24"/>
          <p:cNvCxnSpPr>
            <a:stCxn id="608" idx="3"/>
          </p:cNvCxnSpPr>
          <p:nvPr/>
        </p:nvCxnSpPr>
        <p:spPr>
          <a:xfrm flipH="1" rot="10800000">
            <a:off x="939750" y="2417029"/>
            <a:ext cx="372600" cy="7242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10" name="Google Shape;610;p24"/>
          <p:cNvCxnSpPr>
            <a:stCxn id="607" idx="3"/>
          </p:cNvCxnSpPr>
          <p:nvPr/>
        </p:nvCxnSpPr>
        <p:spPr>
          <a:xfrm flipH="1" rot="10800000">
            <a:off x="932978" y="2417159"/>
            <a:ext cx="379200" cy="45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11" name="Google Shape;611;p24"/>
          <p:cNvCxnSpPr>
            <a:stCxn id="606" idx="3"/>
          </p:cNvCxnSpPr>
          <p:nvPr/>
        </p:nvCxnSpPr>
        <p:spPr>
          <a:xfrm>
            <a:off x="939750" y="1701196"/>
            <a:ext cx="372600" cy="7158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Количество" id="612" name="Google Shape;612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3359698" y="1115939"/>
            <a:ext cx="537975" cy="537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Количество" id="613" name="Google Shape;61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3359697" y="3141228"/>
            <a:ext cx="537975" cy="537975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24"/>
          <p:cNvSpPr/>
          <p:nvPr/>
        </p:nvSpPr>
        <p:spPr>
          <a:xfrm>
            <a:off x="7751763" y="213133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Validation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24"/>
          <p:cNvSpPr/>
          <p:nvPr/>
        </p:nvSpPr>
        <p:spPr>
          <a:xfrm>
            <a:off x="9879139" y="206079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Intended Query Detection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24"/>
          <p:cNvSpPr/>
          <p:nvPr/>
        </p:nvSpPr>
        <p:spPr>
          <a:xfrm>
            <a:off x="7751763" y="1115939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Speech Recognition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24"/>
          <p:cNvSpPr/>
          <p:nvPr/>
        </p:nvSpPr>
        <p:spPr>
          <a:xfrm>
            <a:off x="9873709" y="1120992"/>
            <a:ext cx="1724839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24"/>
          <p:cNvSpPr/>
          <p:nvPr/>
        </p:nvSpPr>
        <p:spPr>
          <a:xfrm>
            <a:off x="7751763" y="2038953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Whisper Detection</a:t>
            </a:r>
            <a:endParaRPr/>
          </a:p>
        </p:txBody>
      </p:sp>
      <p:sp>
        <p:nvSpPr>
          <p:cNvPr id="619" name="Google Shape;619;p24"/>
          <p:cNvSpPr/>
          <p:nvPr/>
        </p:nvSpPr>
        <p:spPr>
          <a:xfrm>
            <a:off x="9879141" y="2037373"/>
            <a:ext cx="1724838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Emotion Detection</a:t>
            </a:r>
            <a:endParaRPr/>
          </a:p>
        </p:txBody>
      </p:sp>
      <p:sp>
        <p:nvSpPr>
          <p:cNvPr id="620" name="Google Shape;620;p24"/>
          <p:cNvSpPr/>
          <p:nvPr/>
        </p:nvSpPr>
        <p:spPr>
          <a:xfrm>
            <a:off x="7751763" y="2935874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Speaker Identification</a:t>
            </a:r>
            <a:endParaRPr/>
          </a:p>
        </p:txBody>
      </p:sp>
      <p:sp>
        <p:nvSpPr>
          <p:cNvPr id="621" name="Google Shape;621;p24"/>
          <p:cNvSpPr/>
          <p:nvPr/>
        </p:nvSpPr>
        <p:spPr>
          <a:xfrm>
            <a:off x="9879142" y="2949688"/>
            <a:ext cx="1724837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Speech Separation</a:t>
            </a:r>
            <a:endParaRPr/>
          </a:p>
        </p:txBody>
      </p:sp>
      <p:sp>
        <p:nvSpPr>
          <p:cNvPr id="622" name="Google Shape;622;p24"/>
          <p:cNvSpPr/>
          <p:nvPr/>
        </p:nvSpPr>
        <p:spPr>
          <a:xfrm>
            <a:off x="7751763" y="3860800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Text Normalization</a:t>
            </a:r>
            <a:endParaRPr/>
          </a:p>
        </p:txBody>
      </p:sp>
      <p:sp>
        <p:nvSpPr>
          <p:cNvPr id="623" name="Google Shape;623;p24"/>
          <p:cNvSpPr/>
          <p:nvPr/>
        </p:nvSpPr>
        <p:spPr>
          <a:xfrm>
            <a:off x="9879138" y="3868192"/>
            <a:ext cx="171398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Punctuation Prediction</a:t>
            </a:r>
            <a:endParaRPr/>
          </a:p>
        </p:txBody>
      </p:sp>
      <p:sp>
        <p:nvSpPr>
          <p:cNvPr id="624" name="Google Shape;624;p24"/>
          <p:cNvSpPr/>
          <p:nvPr/>
        </p:nvSpPr>
        <p:spPr>
          <a:xfrm>
            <a:off x="7751769" y="5510517"/>
            <a:ext cx="3852210" cy="109748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Assistant platform: </a:t>
            </a:r>
            <a:b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Intent recognition, Search, </a:t>
            </a:r>
            <a:b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Dialog Management, Skills</a:t>
            </a:r>
            <a:endParaRPr/>
          </a:p>
        </p:txBody>
      </p:sp>
      <p:sp>
        <p:nvSpPr>
          <p:cNvPr id="625" name="Google Shape;625;p24"/>
          <p:cNvSpPr/>
          <p:nvPr/>
        </p:nvSpPr>
        <p:spPr>
          <a:xfrm>
            <a:off x="8358071" y="4855121"/>
            <a:ext cx="3235044" cy="43019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Салют, какая погода в Москве?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6" name="Google Shape;626;p24"/>
          <p:cNvCxnSpPr/>
          <p:nvPr/>
        </p:nvCxnSpPr>
        <p:spPr>
          <a:xfrm>
            <a:off x="6312024" y="2421526"/>
            <a:ext cx="1230774" cy="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27" name="Google Shape;627;p24"/>
          <p:cNvCxnSpPr/>
          <p:nvPr/>
        </p:nvCxnSpPr>
        <p:spPr>
          <a:xfrm>
            <a:off x="8112224" y="4746258"/>
            <a:ext cx="0" cy="647922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28" name="Google Shape;628;p24"/>
          <p:cNvSpPr/>
          <p:nvPr/>
        </p:nvSpPr>
        <p:spPr>
          <a:xfrm>
            <a:off x="4180273" y="2030319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</a:t>
            </a:r>
            <a:endParaRPr/>
          </a:p>
        </p:txBody>
      </p:sp>
      <p:sp>
        <p:nvSpPr>
          <p:cNvPr id="629" name="Google Shape;629;p24"/>
          <p:cNvSpPr/>
          <p:nvPr/>
        </p:nvSpPr>
        <p:spPr>
          <a:xfrm>
            <a:off x="1308806" y="2042585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Speech Enhancement</a:t>
            </a:r>
            <a:endParaRPr/>
          </a:p>
        </p:txBody>
      </p:sp>
      <p:cxnSp>
        <p:nvCxnSpPr>
          <p:cNvPr id="630" name="Google Shape;630;p24"/>
          <p:cNvCxnSpPr/>
          <p:nvPr/>
        </p:nvCxnSpPr>
        <p:spPr>
          <a:xfrm rot="10800000">
            <a:off x="3633836" y="2096977"/>
            <a:ext cx="0" cy="647922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631" name="Google Shape;631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5210" y="1126799"/>
            <a:ext cx="1724837" cy="686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82339" y="1164580"/>
            <a:ext cx="1724837" cy="7125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3" name="Google Shape;633;p24"/>
          <p:cNvCxnSpPr/>
          <p:nvPr/>
        </p:nvCxnSpPr>
        <p:spPr>
          <a:xfrm rot="10800000">
            <a:off x="5015880" y="1182816"/>
            <a:ext cx="0" cy="71254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634" name="Google Shape;634;p24"/>
          <p:cNvCxnSpPr/>
          <p:nvPr/>
        </p:nvCxnSpPr>
        <p:spPr>
          <a:xfrm rot="10800000">
            <a:off x="4799856" y="1182816"/>
            <a:ext cx="0" cy="71254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635" name="Google Shape;635;p24"/>
          <p:cNvSpPr txBox="1"/>
          <p:nvPr>
            <p:ph type="title"/>
          </p:nvPr>
        </p:nvSpPr>
        <p:spPr>
          <a:xfrm>
            <a:off x="340776" y="0"/>
            <a:ext cx="5755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Voice assistant pipeline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25"/>
          <p:cNvSpPr/>
          <p:nvPr/>
        </p:nvSpPr>
        <p:spPr>
          <a:xfrm>
            <a:off x="340764" y="982254"/>
            <a:ext cx="5755236" cy="287854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адиомикрофон" id="641" name="Google Shape;64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493" y="1507029"/>
            <a:ext cx="451257" cy="388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адиомикрофон" id="642" name="Google Shape;64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720" y="2227492"/>
            <a:ext cx="451258" cy="388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адиомикрофон" id="643" name="Google Shape;64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492" y="2947061"/>
            <a:ext cx="451258" cy="388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4" name="Google Shape;644;p25"/>
          <p:cNvCxnSpPr>
            <a:stCxn id="643" idx="3"/>
          </p:cNvCxnSpPr>
          <p:nvPr/>
        </p:nvCxnSpPr>
        <p:spPr>
          <a:xfrm flipH="1" rot="10800000">
            <a:off x="939750" y="2417029"/>
            <a:ext cx="372600" cy="7242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45" name="Google Shape;645;p25"/>
          <p:cNvCxnSpPr>
            <a:stCxn id="642" idx="3"/>
          </p:cNvCxnSpPr>
          <p:nvPr/>
        </p:nvCxnSpPr>
        <p:spPr>
          <a:xfrm flipH="1" rot="10800000">
            <a:off x="932978" y="2417159"/>
            <a:ext cx="379200" cy="45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46" name="Google Shape;646;p25"/>
          <p:cNvCxnSpPr>
            <a:stCxn id="641" idx="3"/>
          </p:cNvCxnSpPr>
          <p:nvPr/>
        </p:nvCxnSpPr>
        <p:spPr>
          <a:xfrm>
            <a:off x="939750" y="1701196"/>
            <a:ext cx="372600" cy="7158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Количество" id="647" name="Google Shape;64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3359698" y="1115939"/>
            <a:ext cx="537975" cy="537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Количество" id="648" name="Google Shape;64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3359697" y="3141228"/>
            <a:ext cx="537975" cy="537975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25"/>
          <p:cNvSpPr/>
          <p:nvPr/>
        </p:nvSpPr>
        <p:spPr>
          <a:xfrm>
            <a:off x="7751763" y="213133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Validation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25"/>
          <p:cNvSpPr/>
          <p:nvPr/>
        </p:nvSpPr>
        <p:spPr>
          <a:xfrm>
            <a:off x="9879139" y="206079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Intended Query Detection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25"/>
          <p:cNvSpPr/>
          <p:nvPr/>
        </p:nvSpPr>
        <p:spPr>
          <a:xfrm>
            <a:off x="7751763" y="1115939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Speech Recognition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25"/>
          <p:cNvSpPr/>
          <p:nvPr/>
        </p:nvSpPr>
        <p:spPr>
          <a:xfrm>
            <a:off x="9873709" y="1120992"/>
            <a:ext cx="1724839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25"/>
          <p:cNvSpPr/>
          <p:nvPr/>
        </p:nvSpPr>
        <p:spPr>
          <a:xfrm>
            <a:off x="7751763" y="2038953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Whisper Detection</a:t>
            </a:r>
            <a:endParaRPr/>
          </a:p>
        </p:txBody>
      </p:sp>
      <p:sp>
        <p:nvSpPr>
          <p:cNvPr id="654" name="Google Shape;654;p25"/>
          <p:cNvSpPr/>
          <p:nvPr/>
        </p:nvSpPr>
        <p:spPr>
          <a:xfrm>
            <a:off x="9879141" y="2037373"/>
            <a:ext cx="1724838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Emotion Detection</a:t>
            </a:r>
            <a:endParaRPr/>
          </a:p>
        </p:txBody>
      </p:sp>
      <p:sp>
        <p:nvSpPr>
          <p:cNvPr id="655" name="Google Shape;655;p25"/>
          <p:cNvSpPr/>
          <p:nvPr/>
        </p:nvSpPr>
        <p:spPr>
          <a:xfrm>
            <a:off x="7751763" y="2935874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Speaker Identification</a:t>
            </a:r>
            <a:endParaRPr/>
          </a:p>
        </p:txBody>
      </p:sp>
      <p:sp>
        <p:nvSpPr>
          <p:cNvPr id="656" name="Google Shape;656;p25"/>
          <p:cNvSpPr/>
          <p:nvPr/>
        </p:nvSpPr>
        <p:spPr>
          <a:xfrm>
            <a:off x="9879142" y="2949688"/>
            <a:ext cx="1724837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Speech Separation</a:t>
            </a:r>
            <a:endParaRPr/>
          </a:p>
        </p:txBody>
      </p:sp>
      <p:sp>
        <p:nvSpPr>
          <p:cNvPr id="657" name="Google Shape;657;p25"/>
          <p:cNvSpPr/>
          <p:nvPr/>
        </p:nvSpPr>
        <p:spPr>
          <a:xfrm>
            <a:off x="7751763" y="3860800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Text Normalization</a:t>
            </a:r>
            <a:endParaRPr/>
          </a:p>
        </p:txBody>
      </p:sp>
      <p:sp>
        <p:nvSpPr>
          <p:cNvPr id="658" name="Google Shape;658;p25"/>
          <p:cNvSpPr/>
          <p:nvPr/>
        </p:nvSpPr>
        <p:spPr>
          <a:xfrm>
            <a:off x="9879138" y="3868192"/>
            <a:ext cx="171398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Punctuation Prediction</a:t>
            </a:r>
            <a:endParaRPr/>
          </a:p>
        </p:txBody>
      </p:sp>
      <p:sp>
        <p:nvSpPr>
          <p:cNvPr id="659" name="Google Shape;659;p25"/>
          <p:cNvSpPr/>
          <p:nvPr/>
        </p:nvSpPr>
        <p:spPr>
          <a:xfrm>
            <a:off x="7751769" y="5510517"/>
            <a:ext cx="3852210" cy="109748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Assistant platform: </a:t>
            </a:r>
            <a:b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Intent recognition, Search, </a:t>
            </a:r>
            <a:b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Dialog Management, Skills</a:t>
            </a:r>
            <a:endParaRPr/>
          </a:p>
        </p:txBody>
      </p:sp>
      <p:sp>
        <p:nvSpPr>
          <p:cNvPr id="660" name="Google Shape;660;p25"/>
          <p:cNvSpPr/>
          <p:nvPr/>
        </p:nvSpPr>
        <p:spPr>
          <a:xfrm>
            <a:off x="8358071" y="4855121"/>
            <a:ext cx="3235044" cy="43019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Салют, какая погода в Москве?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1" name="Google Shape;661;p25"/>
          <p:cNvCxnSpPr/>
          <p:nvPr/>
        </p:nvCxnSpPr>
        <p:spPr>
          <a:xfrm>
            <a:off x="6312024" y="2421526"/>
            <a:ext cx="1230774" cy="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2" name="Google Shape;662;p25"/>
          <p:cNvCxnSpPr/>
          <p:nvPr/>
        </p:nvCxnSpPr>
        <p:spPr>
          <a:xfrm rot="10800000">
            <a:off x="6240016" y="6072269"/>
            <a:ext cx="1230774" cy="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63" name="Google Shape;663;p25"/>
          <p:cNvSpPr/>
          <p:nvPr/>
        </p:nvSpPr>
        <p:spPr>
          <a:xfrm>
            <a:off x="4227145" y="5687708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Language Generation</a:t>
            </a:r>
            <a:endParaRPr/>
          </a:p>
        </p:txBody>
      </p:sp>
      <p:cxnSp>
        <p:nvCxnSpPr>
          <p:cNvPr id="664" name="Google Shape;664;p25"/>
          <p:cNvCxnSpPr/>
          <p:nvPr/>
        </p:nvCxnSpPr>
        <p:spPr>
          <a:xfrm>
            <a:off x="8112224" y="4746258"/>
            <a:ext cx="0" cy="647922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65" name="Google Shape;665;p25"/>
          <p:cNvSpPr/>
          <p:nvPr/>
        </p:nvSpPr>
        <p:spPr>
          <a:xfrm>
            <a:off x="4180273" y="2030319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</a:t>
            </a:r>
            <a:endParaRPr/>
          </a:p>
        </p:txBody>
      </p:sp>
      <p:sp>
        <p:nvSpPr>
          <p:cNvPr id="666" name="Google Shape;666;p25"/>
          <p:cNvSpPr/>
          <p:nvPr/>
        </p:nvSpPr>
        <p:spPr>
          <a:xfrm>
            <a:off x="1308806" y="2042585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Speech Enhancement</a:t>
            </a:r>
            <a:endParaRPr/>
          </a:p>
        </p:txBody>
      </p:sp>
      <p:cxnSp>
        <p:nvCxnSpPr>
          <p:cNvPr id="667" name="Google Shape;667;p25"/>
          <p:cNvCxnSpPr/>
          <p:nvPr/>
        </p:nvCxnSpPr>
        <p:spPr>
          <a:xfrm rot="10800000">
            <a:off x="3633836" y="2096977"/>
            <a:ext cx="0" cy="647922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668" name="Google Shape;668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5210" y="1126799"/>
            <a:ext cx="1724837" cy="686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82339" y="1164580"/>
            <a:ext cx="1724837" cy="7125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0" name="Google Shape;670;p25"/>
          <p:cNvCxnSpPr/>
          <p:nvPr/>
        </p:nvCxnSpPr>
        <p:spPr>
          <a:xfrm rot="10800000">
            <a:off x="5015880" y="1182816"/>
            <a:ext cx="0" cy="71254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671" name="Google Shape;671;p25"/>
          <p:cNvCxnSpPr/>
          <p:nvPr/>
        </p:nvCxnSpPr>
        <p:spPr>
          <a:xfrm rot="10800000">
            <a:off x="4799856" y="1182816"/>
            <a:ext cx="0" cy="71254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672" name="Google Shape;672;p25"/>
          <p:cNvSpPr txBox="1"/>
          <p:nvPr>
            <p:ph type="title"/>
          </p:nvPr>
        </p:nvSpPr>
        <p:spPr>
          <a:xfrm>
            <a:off x="340776" y="0"/>
            <a:ext cx="5755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Voice assistant pipeline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26"/>
          <p:cNvSpPr/>
          <p:nvPr/>
        </p:nvSpPr>
        <p:spPr>
          <a:xfrm>
            <a:off x="340764" y="982254"/>
            <a:ext cx="5755236" cy="287854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адиомикрофон" id="678" name="Google Shape;67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493" y="1507029"/>
            <a:ext cx="451257" cy="388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адиомикрофон" id="679" name="Google Shape;67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720" y="2227492"/>
            <a:ext cx="451258" cy="388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адиомикрофон" id="680" name="Google Shape;68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492" y="2947061"/>
            <a:ext cx="451258" cy="388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1" name="Google Shape;681;p26"/>
          <p:cNvCxnSpPr>
            <a:stCxn id="680" idx="3"/>
          </p:cNvCxnSpPr>
          <p:nvPr/>
        </p:nvCxnSpPr>
        <p:spPr>
          <a:xfrm flipH="1" rot="10800000">
            <a:off x="939750" y="2417029"/>
            <a:ext cx="372600" cy="7242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82" name="Google Shape;682;p26"/>
          <p:cNvCxnSpPr>
            <a:stCxn id="679" idx="3"/>
          </p:cNvCxnSpPr>
          <p:nvPr/>
        </p:nvCxnSpPr>
        <p:spPr>
          <a:xfrm flipH="1" rot="10800000">
            <a:off x="932978" y="2417159"/>
            <a:ext cx="379200" cy="45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83" name="Google Shape;683;p26"/>
          <p:cNvCxnSpPr>
            <a:stCxn id="678" idx="3"/>
          </p:cNvCxnSpPr>
          <p:nvPr/>
        </p:nvCxnSpPr>
        <p:spPr>
          <a:xfrm>
            <a:off x="939750" y="1701196"/>
            <a:ext cx="372600" cy="7158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Количество" id="684" name="Google Shape;68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3359698" y="1115939"/>
            <a:ext cx="537975" cy="537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Количество" id="685" name="Google Shape;68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3359697" y="3141228"/>
            <a:ext cx="537975" cy="537975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26"/>
          <p:cNvSpPr/>
          <p:nvPr/>
        </p:nvSpPr>
        <p:spPr>
          <a:xfrm>
            <a:off x="7751763" y="213133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Validation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26"/>
          <p:cNvSpPr/>
          <p:nvPr/>
        </p:nvSpPr>
        <p:spPr>
          <a:xfrm>
            <a:off x="9879139" y="206079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Intended Query Detection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26"/>
          <p:cNvSpPr/>
          <p:nvPr/>
        </p:nvSpPr>
        <p:spPr>
          <a:xfrm>
            <a:off x="7751763" y="1115939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Speech Recognition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26"/>
          <p:cNvSpPr/>
          <p:nvPr/>
        </p:nvSpPr>
        <p:spPr>
          <a:xfrm>
            <a:off x="9873709" y="1120992"/>
            <a:ext cx="1724839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26"/>
          <p:cNvSpPr/>
          <p:nvPr/>
        </p:nvSpPr>
        <p:spPr>
          <a:xfrm>
            <a:off x="7751763" y="2038953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Whisper Detection</a:t>
            </a:r>
            <a:endParaRPr/>
          </a:p>
        </p:txBody>
      </p:sp>
      <p:sp>
        <p:nvSpPr>
          <p:cNvPr id="691" name="Google Shape;691;p26"/>
          <p:cNvSpPr/>
          <p:nvPr/>
        </p:nvSpPr>
        <p:spPr>
          <a:xfrm>
            <a:off x="9879141" y="2037373"/>
            <a:ext cx="1724838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Emotion Detection</a:t>
            </a:r>
            <a:endParaRPr/>
          </a:p>
        </p:txBody>
      </p:sp>
      <p:sp>
        <p:nvSpPr>
          <p:cNvPr id="692" name="Google Shape;692;p26"/>
          <p:cNvSpPr/>
          <p:nvPr/>
        </p:nvSpPr>
        <p:spPr>
          <a:xfrm>
            <a:off x="7751763" y="2935874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Speaker Identification</a:t>
            </a:r>
            <a:endParaRPr/>
          </a:p>
        </p:txBody>
      </p:sp>
      <p:sp>
        <p:nvSpPr>
          <p:cNvPr id="693" name="Google Shape;693;p26"/>
          <p:cNvSpPr/>
          <p:nvPr/>
        </p:nvSpPr>
        <p:spPr>
          <a:xfrm>
            <a:off x="9879142" y="2949688"/>
            <a:ext cx="1724837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Speech Separation</a:t>
            </a:r>
            <a:endParaRPr/>
          </a:p>
        </p:txBody>
      </p:sp>
      <p:sp>
        <p:nvSpPr>
          <p:cNvPr id="694" name="Google Shape;694;p26"/>
          <p:cNvSpPr/>
          <p:nvPr/>
        </p:nvSpPr>
        <p:spPr>
          <a:xfrm>
            <a:off x="7751763" y="3860800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Text Normalization</a:t>
            </a:r>
            <a:endParaRPr/>
          </a:p>
        </p:txBody>
      </p:sp>
      <p:sp>
        <p:nvSpPr>
          <p:cNvPr id="695" name="Google Shape;695;p26"/>
          <p:cNvSpPr/>
          <p:nvPr/>
        </p:nvSpPr>
        <p:spPr>
          <a:xfrm>
            <a:off x="9879138" y="3868192"/>
            <a:ext cx="171398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Punctuation Prediction</a:t>
            </a:r>
            <a:endParaRPr/>
          </a:p>
        </p:txBody>
      </p:sp>
      <p:sp>
        <p:nvSpPr>
          <p:cNvPr id="696" name="Google Shape;696;p26"/>
          <p:cNvSpPr/>
          <p:nvPr/>
        </p:nvSpPr>
        <p:spPr>
          <a:xfrm>
            <a:off x="7751769" y="5510517"/>
            <a:ext cx="3852210" cy="109748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Assistant platform: </a:t>
            </a:r>
            <a:b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Intent recognition, Search, </a:t>
            </a:r>
            <a:b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Dialog Management, Skills</a:t>
            </a:r>
            <a:endParaRPr/>
          </a:p>
        </p:txBody>
      </p:sp>
      <p:sp>
        <p:nvSpPr>
          <p:cNvPr id="697" name="Google Shape;697;p26"/>
          <p:cNvSpPr/>
          <p:nvPr/>
        </p:nvSpPr>
        <p:spPr>
          <a:xfrm>
            <a:off x="8358071" y="4855121"/>
            <a:ext cx="3235044" cy="43019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Салют, какая погода в Москве?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26"/>
          <p:cNvSpPr/>
          <p:nvPr/>
        </p:nvSpPr>
        <p:spPr>
          <a:xfrm>
            <a:off x="3764266" y="4918586"/>
            <a:ext cx="2732935" cy="76912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Сейчас в Москве +15</a:t>
            </a: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⁰С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9" name="Google Shape;699;p26"/>
          <p:cNvCxnSpPr/>
          <p:nvPr/>
        </p:nvCxnSpPr>
        <p:spPr>
          <a:xfrm>
            <a:off x="6312024" y="2421526"/>
            <a:ext cx="1230774" cy="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00" name="Google Shape;700;p26"/>
          <p:cNvCxnSpPr/>
          <p:nvPr/>
        </p:nvCxnSpPr>
        <p:spPr>
          <a:xfrm rot="10800000">
            <a:off x="6240016" y="6072269"/>
            <a:ext cx="1230774" cy="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01" name="Google Shape;701;p26"/>
          <p:cNvSpPr/>
          <p:nvPr/>
        </p:nvSpPr>
        <p:spPr>
          <a:xfrm>
            <a:off x="4227145" y="5687708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Language Generation</a:t>
            </a:r>
            <a:endParaRPr/>
          </a:p>
        </p:txBody>
      </p:sp>
      <p:cxnSp>
        <p:nvCxnSpPr>
          <p:cNvPr id="702" name="Google Shape;702;p26"/>
          <p:cNvCxnSpPr/>
          <p:nvPr/>
        </p:nvCxnSpPr>
        <p:spPr>
          <a:xfrm>
            <a:off x="8112224" y="4746258"/>
            <a:ext cx="0" cy="647922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03" name="Google Shape;703;p26"/>
          <p:cNvSpPr/>
          <p:nvPr/>
        </p:nvSpPr>
        <p:spPr>
          <a:xfrm>
            <a:off x="4180273" y="2030319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</a:t>
            </a:r>
            <a:endParaRPr/>
          </a:p>
        </p:txBody>
      </p:sp>
      <p:sp>
        <p:nvSpPr>
          <p:cNvPr id="704" name="Google Shape;704;p26"/>
          <p:cNvSpPr/>
          <p:nvPr/>
        </p:nvSpPr>
        <p:spPr>
          <a:xfrm>
            <a:off x="1308806" y="2042585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Speech Enhancement</a:t>
            </a:r>
            <a:endParaRPr/>
          </a:p>
        </p:txBody>
      </p:sp>
      <p:cxnSp>
        <p:nvCxnSpPr>
          <p:cNvPr id="705" name="Google Shape;705;p26"/>
          <p:cNvCxnSpPr/>
          <p:nvPr/>
        </p:nvCxnSpPr>
        <p:spPr>
          <a:xfrm rot="10800000">
            <a:off x="3633836" y="2096977"/>
            <a:ext cx="0" cy="647922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706" name="Google Shape;706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5210" y="1126799"/>
            <a:ext cx="1724837" cy="686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82339" y="1164580"/>
            <a:ext cx="1724837" cy="7125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8" name="Google Shape;708;p26"/>
          <p:cNvCxnSpPr/>
          <p:nvPr/>
        </p:nvCxnSpPr>
        <p:spPr>
          <a:xfrm rot="10800000">
            <a:off x="5015880" y="1182816"/>
            <a:ext cx="0" cy="71254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709" name="Google Shape;709;p26"/>
          <p:cNvCxnSpPr/>
          <p:nvPr/>
        </p:nvCxnSpPr>
        <p:spPr>
          <a:xfrm rot="10800000">
            <a:off x="4799856" y="1182816"/>
            <a:ext cx="0" cy="71254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710" name="Google Shape;710;p26"/>
          <p:cNvSpPr txBox="1"/>
          <p:nvPr>
            <p:ph type="title"/>
          </p:nvPr>
        </p:nvSpPr>
        <p:spPr>
          <a:xfrm>
            <a:off x="340776" y="0"/>
            <a:ext cx="5755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Voice assistant pipeline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27"/>
          <p:cNvSpPr/>
          <p:nvPr/>
        </p:nvSpPr>
        <p:spPr>
          <a:xfrm>
            <a:off x="340764" y="982254"/>
            <a:ext cx="5755236" cy="287854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адиомикрофон" id="716" name="Google Shape;71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493" y="1507029"/>
            <a:ext cx="451257" cy="388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адиомикрофон" id="717" name="Google Shape;71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720" y="2227492"/>
            <a:ext cx="451258" cy="388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адиомикрофон" id="718" name="Google Shape;71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492" y="2947061"/>
            <a:ext cx="451258" cy="388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9" name="Google Shape;719;p27"/>
          <p:cNvCxnSpPr>
            <a:stCxn id="718" idx="3"/>
          </p:cNvCxnSpPr>
          <p:nvPr/>
        </p:nvCxnSpPr>
        <p:spPr>
          <a:xfrm flipH="1" rot="10800000">
            <a:off x="939750" y="2417029"/>
            <a:ext cx="372600" cy="7242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0" name="Google Shape;720;p27"/>
          <p:cNvCxnSpPr>
            <a:stCxn id="717" idx="3"/>
          </p:cNvCxnSpPr>
          <p:nvPr/>
        </p:nvCxnSpPr>
        <p:spPr>
          <a:xfrm flipH="1" rot="10800000">
            <a:off x="932978" y="2417159"/>
            <a:ext cx="379200" cy="45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21" name="Google Shape;721;p27"/>
          <p:cNvCxnSpPr>
            <a:stCxn id="716" idx="3"/>
          </p:cNvCxnSpPr>
          <p:nvPr/>
        </p:nvCxnSpPr>
        <p:spPr>
          <a:xfrm>
            <a:off x="939750" y="1701196"/>
            <a:ext cx="372600" cy="7158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Количество" id="722" name="Google Shape;72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3359698" y="1115939"/>
            <a:ext cx="537975" cy="537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Количество" id="723" name="Google Shape;72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3359697" y="3141228"/>
            <a:ext cx="537975" cy="537975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27"/>
          <p:cNvSpPr/>
          <p:nvPr/>
        </p:nvSpPr>
        <p:spPr>
          <a:xfrm>
            <a:off x="7751763" y="213133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Validation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"/>
          <p:cNvSpPr/>
          <p:nvPr/>
        </p:nvSpPr>
        <p:spPr>
          <a:xfrm>
            <a:off x="9879139" y="206079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Intended Query Detection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27"/>
          <p:cNvSpPr/>
          <p:nvPr/>
        </p:nvSpPr>
        <p:spPr>
          <a:xfrm>
            <a:off x="7751763" y="1115939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Speech Recognition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27"/>
          <p:cNvSpPr/>
          <p:nvPr/>
        </p:nvSpPr>
        <p:spPr>
          <a:xfrm>
            <a:off x="9873709" y="1120992"/>
            <a:ext cx="1724839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27"/>
          <p:cNvSpPr/>
          <p:nvPr/>
        </p:nvSpPr>
        <p:spPr>
          <a:xfrm>
            <a:off x="7751763" y="2038953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Whisper Detection</a:t>
            </a:r>
            <a:endParaRPr/>
          </a:p>
        </p:txBody>
      </p:sp>
      <p:sp>
        <p:nvSpPr>
          <p:cNvPr id="729" name="Google Shape;729;p27"/>
          <p:cNvSpPr/>
          <p:nvPr/>
        </p:nvSpPr>
        <p:spPr>
          <a:xfrm>
            <a:off x="9879141" y="2037373"/>
            <a:ext cx="1724838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Emotion Detection</a:t>
            </a:r>
            <a:endParaRPr/>
          </a:p>
        </p:txBody>
      </p:sp>
      <p:sp>
        <p:nvSpPr>
          <p:cNvPr id="730" name="Google Shape;730;p27"/>
          <p:cNvSpPr/>
          <p:nvPr/>
        </p:nvSpPr>
        <p:spPr>
          <a:xfrm>
            <a:off x="7751763" y="2935874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Speaker Identification</a:t>
            </a:r>
            <a:endParaRPr/>
          </a:p>
        </p:txBody>
      </p:sp>
      <p:sp>
        <p:nvSpPr>
          <p:cNvPr id="731" name="Google Shape;731;p27"/>
          <p:cNvSpPr/>
          <p:nvPr/>
        </p:nvSpPr>
        <p:spPr>
          <a:xfrm>
            <a:off x="9879142" y="2949688"/>
            <a:ext cx="1724837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Speech Separation</a:t>
            </a:r>
            <a:endParaRPr/>
          </a:p>
        </p:txBody>
      </p:sp>
      <p:sp>
        <p:nvSpPr>
          <p:cNvPr id="732" name="Google Shape;732;p27"/>
          <p:cNvSpPr/>
          <p:nvPr/>
        </p:nvSpPr>
        <p:spPr>
          <a:xfrm>
            <a:off x="7751763" y="3860800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Text Normalization</a:t>
            </a:r>
            <a:endParaRPr/>
          </a:p>
        </p:txBody>
      </p:sp>
      <p:sp>
        <p:nvSpPr>
          <p:cNvPr id="733" name="Google Shape;733;p27"/>
          <p:cNvSpPr/>
          <p:nvPr/>
        </p:nvSpPr>
        <p:spPr>
          <a:xfrm>
            <a:off x="9879138" y="3868192"/>
            <a:ext cx="171398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Punctuation Prediction</a:t>
            </a:r>
            <a:endParaRPr/>
          </a:p>
        </p:txBody>
      </p:sp>
      <p:cxnSp>
        <p:nvCxnSpPr>
          <p:cNvPr id="734" name="Google Shape;734;p27"/>
          <p:cNvCxnSpPr/>
          <p:nvPr/>
        </p:nvCxnSpPr>
        <p:spPr>
          <a:xfrm>
            <a:off x="3707651" y="5760436"/>
            <a:ext cx="0" cy="647922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35" name="Google Shape;735;p27"/>
          <p:cNvSpPr/>
          <p:nvPr/>
        </p:nvSpPr>
        <p:spPr>
          <a:xfrm>
            <a:off x="7751769" y="5510517"/>
            <a:ext cx="3852210" cy="109748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Assistant platform: </a:t>
            </a:r>
            <a:b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Intent recognition, Search, </a:t>
            </a:r>
            <a:b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Dialog Management, Skills</a:t>
            </a:r>
            <a:endParaRPr/>
          </a:p>
        </p:txBody>
      </p:sp>
      <p:sp>
        <p:nvSpPr>
          <p:cNvPr id="736" name="Google Shape;736;p27"/>
          <p:cNvSpPr/>
          <p:nvPr/>
        </p:nvSpPr>
        <p:spPr>
          <a:xfrm>
            <a:off x="8358071" y="4855121"/>
            <a:ext cx="3235044" cy="43019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Салют, какая погода в Москве?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27"/>
          <p:cNvSpPr/>
          <p:nvPr/>
        </p:nvSpPr>
        <p:spPr>
          <a:xfrm>
            <a:off x="3764266" y="4918586"/>
            <a:ext cx="2732935" cy="76912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Сейчас в Москве +15</a:t>
            </a: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⁰С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8" name="Google Shape;738;p27"/>
          <p:cNvCxnSpPr/>
          <p:nvPr/>
        </p:nvCxnSpPr>
        <p:spPr>
          <a:xfrm>
            <a:off x="6312024" y="2421526"/>
            <a:ext cx="1230774" cy="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39" name="Google Shape;739;p27"/>
          <p:cNvCxnSpPr/>
          <p:nvPr/>
        </p:nvCxnSpPr>
        <p:spPr>
          <a:xfrm rot="10800000">
            <a:off x="6240016" y="6072269"/>
            <a:ext cx="1230774" cy="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40" name="Google Shape;740;p27"/>
          <p:cNvSpPr/>
          <p:nvPr/>
        </p:nvSpPr>
        <p:spPr>
          <a:xfrm>
            <a:off x="4227145" y="5687708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Language Generation</a:t>
            </a:r>
            <a:endParaRPr/>
          </a:p>
        </p:txBody>
      </p:sp>
      <p:cxnSp>
        <p:nvCxnSpPr>
          <p:cNvPr id="741" name="Google Shape;741;p27"/>
          <p:cNvCxnSpPr/>
          <p:nvPr/>
        </p:nvCxnSpPr>
        <p:spPr>
          <a:xfrm>
            <a:off x="8112224" y="4746258"/>
            <a:ext cx="0" cy="647922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42" name="Google Shape;742;p27"/>
          <p:cNvSpPr/>
          <p:nvPr/>
        </p:nvSpPr>
        <p:spPr>
          <a:xfrm>
            <a:off x="1420925" y="5687708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Text Normalization</a:t>
            </a:r>
            <a:endParaRPr/>
          </a:p>
        </p:txBody>
      </p:sp>
      <p:sp>
        <p:nvSpPr>
          <p:cNvPr id="743" name="Google Shape;743;p27"/>
          <p:cNvSpPr/>
          <p:nvPr/>
        </p:nvSpPr>
        <p:spPr>
          <a:xfrm>
            <a:off x="1420925" y="4741395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Speech Synthesis</a:t>
            </a:r>
            <a:endParaRPr/>
          </a:p>
        </p:txBody>
      </p:sp>
      <p:sp>
        <p:nvSpPr>
          <p:cNvPr id="744" name="Google Shape;744;p27"/>
          <p:cNvSpPr/>
          <p:nvPr/>
        </p:nvSpPr>
        <p:spPr>
          <a:xfrm>
            <a:off x="4180273" y="2030319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</a:t>
            </a:r>
            <a:endParaRPr/>
          </a:p>
        </p:txBody>
      </p:sp>
      <p:sp>
        <p:nvSpPr>
          <p:cNvPr id="745" name="Google Shape;745;p27"/>
          <p:cNvSpPr/>
          <p:nvPr/>
        </p:nvSpPr>
        <p:spPr>
          <a:xfrm>
            <a:off x="1308806" y="2042585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Speech Enhancement</a:t>
            </a:r>
            <a:endParaRPr/>
          </a:p>
        </p:txBody>
      </p:sp>
      <p:cxnSp>
        <p:nvCxnSpPr>
          <p:cNvPr id="746" name="Google Shape;746;p27"/>
          <p:cNvCxnSpPr/>
          <p:nvPr/>
        </p:nvCxnSpPr>
        <p:spPr>
          <a:xfrm rot="10800000">
            <a:off x="3633836" y="2096977"/>
            <a:ext cx="0" cy="647922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747" name="Google Shape;747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5210" y="1126799"/>
            <a:ext cx="1724837" cy="686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82339" y="1164580"/>
            <a:ext cx="1724837" cy="7125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9" name="Google Shape;749;p27"/>
          <p:cNvCxnSpPr/>
          <p:nvPr/>
        </p:nvCxnSpPr>
        <p:spPr>
          <a:xfrm rot="10800000">
            <a:off x="5015880" y="1182816"/>
            <a:ext cx="0" cy="71254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750" name="Google Shape;750;p27"/>
          <p:cNvCxnSpPr/>
          <p:nvPr/>
        </p:nvCxnSpPr>
        <p:spPr>
          <a:xfrm rot="10800000">
            <a:off x="4799856" y="1182816"/>
            <a:ext cx="0" cy="71254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751" name="Google Shape;751;p27"/>
          <p:cNvSpPr txBox="1"/>
          <p:nvPr>
            <p:ph type="title"/>
          </p:nvPr>
        </p:nvSpPr>
        <p:spPr>
          <a:xfrm>
            <a:off x="340776" y="0"/>
            <a:ext cx="5755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Voice assistant pipeline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28"/>
          <p:cNvSpPr/>
          <p:nvPr/>
        </p:nvSpPr>
        <p:spPr>
          <a:xfrm>
            <a:off x="340764" y="982254"/>
            <a:ext cx="5755236" cy="287854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адиомикрофон" id="757" name="Google Shape;75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493" y="1507029"/>
            <a:ext cx="451257" cy="388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адиомикрофон" id="758" name="Google Shape;75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720" y="2227492"/>
            <a:ext cx="451258" cy="388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адиомикрофон" id="759" name="Google Shape;75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492" y="2947061"/>
            <a:ext cx="451258" cy="388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0" name="Google Shape;760;p28"/>
          <p:cNvCxnSpPr>
            <a:stCxn id="759" idx="3"/>
          </p:cNvCxnSpPr>
          <p:nvPr/>
        </p:nvCxnSpPr>
        <p:spPr>
          <a:xfrm flipH="1" rot="10800000">
            <a:off x="939750" y="2417029"/>
            <a:ext cx="372600" cy="7242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61" name="Google Shape;761;p28"/>
          <p:cNvCxnSpPr>
            <a:stCxn id="758" idx="3"/>
          </p:cNvCxnSpPr>
          <p:nvPr/>
        </p:nvCxnSpPr>
        <p:spPr>
          <a:xfrm flipH="1" rot="10800000">
            <a:off x="932978" y="2417159"/>
            <a:ext cx="379200" cy="45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62" name="Google Shape;762;p28"/>
          <p:cNvCxnSpPr>
            <a:stCxn id="757" idx="3"/>
          </p:cNvCxnSpPr>
          <p:nvPr/>
        </p:nvCxnSpPr>
        <p:spPr>
          <a:xfrm>
            <a:off x="939750" y="1701196"/>
            <a:ext cx="372600" cy="7158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Количество" id="763" name="Google Shape;76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3359698" y="1115939"/>
            <a:ext cx="537975" cy="537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Количество" id="764" name="Google Shape;76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3359697" y="3141228"/>
            <a:ext cx="537975" cy="537975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28"/>
          <p:cNvSpPr/>
          <p:nvPr/>
        </p:nvSpPr>
        <p:spPr>
          <a:xfrm>
            <a:off x="7751763" y="213133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Validation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28"/>
          <p:cNvSpPr/>
          <p:nvPr/>
        </p:nvSpPr>
        <p:spPr>
          <a:xfrm>
            <a:off x="9879139" y="206079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Intended Query Detection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28"/>
          <p:cNvSpPr/>
          <p:nvPr/>
        </p:nvSpPr>
        <p:spPr>
          <a:xfrm>
            <a:off x="7751763" y="1115939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Speech Recognition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28"/>
          <p:cNvSpPr/>
          <p:nvPr/>
        </p:nvSpPr>
        <p:spPr>
          <a:xfrm>
            <a:off x="9873709" y="1120992"/>
            <a:ext cx="1724839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28"/>
          <p:cNvSpPr/>
          <p:nvPr/>
        </p:nvSpPr>
        <p:spPr>
          <a:xfrm>
            <a:off x="7751763" y="2038953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Whisper Detection</a:t>
            </a:r>
            <a:endParaRPr/>
          </a:p>
        </p:txBody>
      </p:sp>
      <p:sp>
        <p:nvSpPr>
          <p:cNvPr id="770" name="Google Shape;770;p28"/>
          <p:cNvSpPr/>
          <p:nvPr/>
        </p:nvSpPr>
        <p:spPr>
          <a:xfrm>
            <a:off x="9879141" y="2037373"/>
            <a:ext cx="1724838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Emotion Detection</a:t>
            </a:r>
            <a:endParaRPr/>
          </a:p>
        </p:txBody>
      </p:sp>
      <p:sp>
        <p:nvSpPr>
          <p:cNvPr id="771" name="Google Shape;771;p28"/>
          <p:cNvSpPr/>
          <p:nvPr/>
        </p:nvSpPr>
        <p:spPr>
          <a:xfrm>
            <a:off x="7751763" y="2935874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Speaker Identification</a:t>
            </a:r>
            <a:endParaRPr/>
          </a:p>
        </p:txBody>
      </p:sp>
      <p:sp>
        <p:nvSpPr>
          <p:cNvPr id="772" name="Google Shape;772;p28"/>
          <p:cNvSpPr/>
          <p:nvPr/>
        </p:nvSpPr>
        <p:spPr>
          <a:xfrm>
            <a:off x="9879142" y="2949688"/>
            <a:ext cx="1724837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Speech Separation</a:t>
            </a:r>
            <a:endParaRPr/>
          </a:p>
        </p:txBody>
      </p:sp>
      <p:sp>
        <p:nvSpPr>
          <p:cNvPr id="773" name="Google Shape;773;p28"/>
          <p:cNvSpPr/>
          <p:nvPr/>
        </p:nvSpPr>
        <p:spPr>
          <a:xfrm>
            <a:off x="7751763" y="3860800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Text Normalization</a:t>
            </a:r>
            <a:endParaRPr/>
          </a:p>
        </p:txBody>
      </p:sp>
      <p:sp>
        <p:nvSpPr>
          <p:cNvPr id="774" name="Google Shape;774;p28"/>
          <p:cNvSpPr/>
          <p:nvPr/>
        </p:nvSpPr>
        <p:spPr>
          <a:xfrm>
            <a:off x="9879138" y="3868192"/>
            <a:ext cx="171398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Punctuation Prediction</a:t>
            </a:r>
            <a:endParaRPr/>
          </a:p>
        </p:txBody>
      </p:sp>
      <p:cxnSp>
        <p:nvCxnSpPr>
          <p:cNvPr id="775" name="Google Shape;775;p28"/>
          <p:cNvCxnSpPr/>
          <p:nvPr/>
        </p:nvCxnSpPr>
        <p:spPr>
          <a:xfrm>
            <a:off x="3707651" y="5760436"/>
            <a:ext cx="0" cy="647922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76" name="Google Shape;776;p28"/>
          <p:cNvSpPr/>
          <p:nvPr/>
        </p:nvSpPr>
        <p:spPr>
          <a:xfrm>
            <a:off x="7751769" y="5510517"/>
            <a:ext cx="3852210" cy="109748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Assistant platform: </a:t>
            </a:r>
            <a:b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Intent recognition, Search, </a:t>
            </a:r>
            <a:b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Dialog Management, Skills</a:t>
            </a:r>
            <a:endParaRPr/>
          </a:p>
        </p:txBody>
      </p:sp>
      <p:sp>
        <p:nvSpPr>
          <p:cNvPr id="777" name="Google Shape;777;p28"/>
          <p:cNvSpPr/>
          <p:nvPr/>
        </p:nvSpPr>
        <p:spPr>
          <a:xfrm>
            <a:off x="8358071" y="4855121"/>
            <a:ext cx="3235044" cy="43019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Салют, какая погода в Москве?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28"/>
          <p:cNvSpPr/>
          <p:nvPr/>
        </p:nvSpPr>
        <p:spPr>
          <a:xfrm>
            <a:off x="3764266" y="4918586"/>
            <a:ext cx="2732935" cy="76912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Сейчас в Москве +15</a:t>
            </a: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⁰С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79" name="Google Shape;779;p28"/>
          <p:cNvCxnSpPr/>
          <p:nvPr/>
        </p:nvCxnSpPr>
        <p:spPr>
          <a:xfrm>
            <a:off x="6312024" y="2421526"/>
            <a:ext cx="1230774" cy="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80" name="Google Shape;780;p28"/>
          <p:cNvCxnSpPr/>
          <p:nvPr/>
        </p:nvCxnSpPr>
        <p:spPr>
          <a:xfrm rot="10800000">
            <a:off x="6240016" y="6072269"/>
            <a:ext cx="1230774" cy="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81" name="Google Shape;781;p28"/>
          <p:cNvSpPr/>
          <p:nvPr/>
        </p:nvSpPr>
        <p:spPr>
          <a:xfrm>
            <a:off x="4227145" y="5687708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Language Generation</a:t>
            </a:r>
            <a:endParaRPr/>
          </a:p>
        </p:txBody>
      </p:sp>
      <p:cxnSp>
        <p:nvCxnSpPr>
          <p:cNvPr id="782" name="Google Shape;782;p28"/>
          <p:cNvCxnSpPr/>
          <p:nvPr/>
        </p:nvCxnSpPr>
        <p:spPr>
          <a:xfrm>
            <a:off x="8112224" y="4746258"/>
            <a:ext cx="0" cy="647922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83" name="Google Shape;783;p28"/>
          <p:cNvSpPr/>
          <p:nvPr/>
        </p:nvSpPr>
        <p:spPr>
          <a:xfrm>
            <a:off x="1420925" y="5687708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Text Normalization</a:t>
            </a:r>
            <a:endParaRPr/>
          </a:p>
        </p:txBody>
      </p:sp>
      <p:sp>
        <p:nvSpPr>
          <p:cNvPr id="784" name="Google Shape;784;p28"/>
          <p:cNvSpPr/>
          <p:nvPr/>
        </p:nvSpPr>
        <p:spPr>
          <a:xfrm>
            <a:off x="1420925" y="4741395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Speech Synthesis</a:t>
            </a:r>
            <a:endParaRPr/>
          </a:p>
        </p:txBody>
      </p:sp>
      <p:cxnSp>
        <p:nvCxnSpPr>
          <p:cNvPr id="785" name="Google Shape;785;p28"/>
          <p:cNvCxnSpPr/>
          <p:nvPr/>
        </p:nvCxnSpPr>
        <p:spPr>
          <a:xfrm rot="10800000">
            <a:off x="2351584" y="3949887"/>
            <a:ext cx="0" cy="647922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86" name="Google Shape;786;p28"/>
          <p:cNvSpPr/>
          <p:nvPr/>
        </p:nvSpPr>
        <p:spPr>
          <a:xfrm>
            <a:off x="4180273" y="2030319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</a:t>
            </a:r>
            <a:endParaRPr/>
          </a:p>
        </p:txBody>
      </p:sp>
      <p:sp>
        <p:nvSpPr>
          <p:cNvPr id="787" name="Google Shape;787;p28"/>
          <p:cNvSpPr/>
          <p:nvPr/>
        </p:nvSpPr>
        <p:spPr>
          <a:xfrm>
            <a:off x="1308806" y="2042585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Speech Enhancement</a:t>
            </a:r>
            <a:endParaRPr/>
          </a:p>
        </p:txBody>
      </p:sp>
      <p:cxnSp>
        <p:nvCxnSpPr>
          <p:cNvPr id="788" name="Google Shape;788;p28"/>
          <p:cNvCxnSpPr/>
          <p:nvPr/>
        </p:nvCxnSpPr>
        <p:spPr>
          <a:xfrm rot="10800000">
            <a:off x="3633836" y="2096977"/>
            <a:ext cx="0" cy="647922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789" name="Google Shape;789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5210" y="1126799"/>
            <a:ext cx="1724837" cy="686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82339" y="1164580"/>
            <a:ext cx="1724837" cy="7125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1" name="Google Shape;791;p28"/>
          <p:cNvCxnSpPr/>
          <p:nvPr/>
        </p:nvCxnSpPr>
        <p:spPr>
          <a:xfrm rot="10800000">
            <a:off x="5015880" y="1182816"/>
            <a:ext cx="0" cy="71254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792" name="Google Shape;792;p28"/>
          <p:cNvCxnSpPr/>
          <p:nvPr/>
        </p:nvCxnSpPr>
        <p:spPr>
          <a:xfrm rot="10800000">
            <a:off x="4799856" y="1182816"/>
            <a:ext cx="0" cy="71254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793" name="Google Shape;793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32475" y="3931004"/>
            <a:ext cx="1711687" cy="698917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28"/>
          <p:cNvSpPr txBox="1"/>
          <p:nvPr>
            <p:ph type="title"/>
          </p:nvPr>
        </p:nvSpPr>
        <p:spPr>
          <a:xfrm>
            <a:off x="340776" y="0"/>
            <a:ext cx="5755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Voice assistant pipeline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29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Voice assistant pipeline</a:t>
            </a:r>
            <a:endParaRPr b="0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2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/>
              <a:t>Какие основные требования у пользователей?</a:t>
            </a:r>
            <a:br>
              <a:rPr lang="en-US" sz="2400"/>
            </a:br>
            <a:r>
              <a:rPr lang="en-US" sz="2400"/>
              <a:t>- Простота настройки и интеграции с другими системами</a:t>
            </a:r>
            <a:br>
              <a:rPr lang="en-US" sz="2400"/>
            </a:br>
            <a:r>
              <a:rPr lang="en-US" sz="2400"/>
              <a:t>- Приватность и безопасность</a:t>
            </a:r>
            <a:br>
              <a:rPr lang="en-US" sz="2400"/>
            </a:br>
            <a:r>
              <a:rPr lang="en-US" sz="2400"/>
              <a:t>- Качество звука и синтеза речи</a:t>
            </a:r>
            <a:br>
              <a:rPr lang="en-US" sz="2400"/>
            </a:br>
            <a:r>
              <a:rPr lang="en-US" sz="2400"/>
              <a:t>- Поддержка широкого спектра возможностей</a:t>
            </a:r>
            <a:br>
              <a:rPr lang="en-US" sz="2400"/>
            </a:br>
            <a:r>
              <a:rPr lang="en-US" sz="2400"/>
              <a:t>- Скорость отклика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2672" y="2536994"/>
            <a:ext cx="1512168" cy="2020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6240" y="3355938"/>
            <a:ext cx="1556792" cy="1556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84432" y="3710807"/>
            <a:ext cx="971564" cy="847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9416" y="548680"/>
            <a:ext cx="5256584" cy="5259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0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User perceived latency</a:t>
            </a:r>
            <a:endParaRPr b="0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Google Shape;806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/>
              <a:t>Скорость отклика</a:t>
            </a:r>
            <a:br>
              <a:rPr b="1" lang="en-US" sz="2400"/>
            </a:br>
            <a:r>
              <a:rPr b="1" lang="en-US" sz="2400"/>
              <a:t>- </a:t>
            </a:r>
            <a:r>
              <a:rPr lang="en-US" sz="2400"/>
              <a:t>Быстрое выполнение команд, без задержек и пауз</a:t>
            </a:r>
            <a:endParaRPr b="1"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/>
              <a:t>User perceived latency – метрика, отражающая воспринимаемое пользователем время задержки между действием и реакцией системы.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/>
              <a:t>В нашем случае можем выделить два примера:</a:t>
            </a:r>
            <a:br>
              <a:rPr lang="en-US" sz="2400"/>
            </a:br>
            <a:r>
              <a:rPr lang="en-US" sz="2400"/>
              <a:t>- Произношение активационной фразы &lt;-&gt; активация колонки</a:t>
            </a:r>
            <a:br>
              <a:rPr lang="en-US" sz="2400"/>
            </a:br>
            <a:r>
              <a:rPr lang="en-US" sz="2400"/>
              <a:t>- Произношение голосового запроса &lt;-&gt; получение ответа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b="1" sz="2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31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</a:t>
            </a:r>
            <a:endParaRPr b="0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31"/>
          <p:cNvSpPr txBox="1"/>
          <p:nvPr>
            <p:ph idx="1" type="body"/>
          </p:nvPr>
        </p:nvSpPr>
        <p:spPr>
          <a:xfrm>
            <a:off x="838200" y="1825625"/>
            <a:ext cx="10515600" cy="11713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/>
              <a:t>Основная задача в рамках Voice Assistant Pipeline</a:t>
            </a:r>
            <a:br>
              <a:rPr lang="en-US" sz="2400"/>
            </a:br>
            <a:r>
              <a:rPr lang="en-US" sz="2400"/>
              <a:t>- Детектирование ключевых фраз в аудиопотоке для активации устройства</a:t>
            </a:r>
            <a:endParaRPr/>
          </a:p>
        </p:txBody>
      </p:sp>
      <p:pic>
        <p:nvPicPr>
          <p:cNvPr id="813" name="Google Shape;81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3712" y="3131889"/>
            <a:ext cx="1512168" cy="2020868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31"/>
          <p:cNvSpPr txBox="1"/>
          <p:nvPr/>
        </p:nvSpPr>
        <p:spPr>
          <a:xfrm>
            <a:off x="6240016" y="3212976"/>
            <a:ext cx="2376264" cy="23042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-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Салют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-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Сбер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-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Афина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-"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Джой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32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detection: on-device</a:t>
            </a:r>
            <a:endParaRPr b="0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32"/>
          <p:cNvSpPr/>
          <p:nvPr/>
        </p:nvSpPr>
        <p:spPr>
          <a:xfrm>
            <a:off x="2279576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адиомикрофон" id="821" name="Google Shape;82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8720" y="4077072"/>
            <a:ext cx="451258" cy="388335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32"/>
          <p:cNvSpPr/>
          <p:nvPr/>
        </p:nvSpPr>
        <p:spPr>
          <a:xfrm>
            <a:off x="7682878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32"/>
          <p:cNvSpPr/>
          <p:nvPr/>
        </p:nvSpPr>
        <p:spPr>
          <a:xfrm>
            <a:off x="7935231" y="317564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sp>
        <p:nvSpPr>
          <p:cNvPr id="824" name="Google Shape;824;p32"/>
          <p:cNvSpPr/>
          <p:nvPr/>
        </p:nvSpPr>
        <p:spPr>
          <a:xfrm>
            <a:off x="2494254" y="1639535"/>
            <a:ext cx="1800190" cy="38833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100ms / 1500ms</a:t>
            </a:r>
            <a:endParaRPr/>
          </a:p>
        </p:txBody>
      </p:sp>
      <p:pic>
        <p:nvPicPr>
          <p:cNvPr id="825" name="Google Shape;82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021667" y="2382782"/>
            <a:ext cx="4190387" cy="1585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6" name="Google Shape;826;p32"/>
          <p:cNvCxnSpPr/>
          <p:nvPr/>
        </p:nvCxnSpPr>
        <p:spPr>
          <a:xfrm rot="10800000">
            <a:off x="3619978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827" name="Google Shape;827;p32"/>
          <p:cNvCxnSpPr/>
          <p:nvPr/>
        </p:nvCxnSpPr>
        <p:spPr>
          <a:xfrm rot="10800000">
            <a:off x="3153912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33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detection: on-device</a:t>
            </a:r>
            <a:endParaRPr b="0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33"/>
          <p:cNvSpPr/>
          <p:nvPr/>
        </p:nvSpPr>
        <p:spPr>
          <a:xfrm>
            <a:off x="2279576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адиомикрофон" id="834" name="Google Shape;83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8720" y="4077072"/>
            <a:ext cx="451258" cy="388335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33"/>
          <p:cNvSpPr/>
          <p:nvPr/>
        </p:nvSpPr>
        <p:spPr>
          <a:xfrm>
            <a:off x="7682878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33"/>
          <p:cNvSpPr/>
          <p:nvPr/>
        </p:nvSpPr>
        <p:spPr>
          <a:xfrm>
            <a:off x="2531929" y="148978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Reject</a:t>
            </a:r>
            <a:endParaRPr/>
          </a:p>
        </p:txBody>
      </p:sp>
      <p:sp>
        <p:nvSpPr>
          <p:cNvPr id="837" name="Google Shape;837;p33"/>
          <p:cNvSpPr/>
          <p:nvPr/>
        </p:nvSpPr>
        <p:spPr>
          <a:xfrm>
            <a:off x="7935231" y="317564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pic>
        <p:nvPicPr>
          <p:cNvPr id="838" name="Google Shape;83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53322" y="2382782"/>
            <a:ext cx="4190387" cy="1585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9" name="Google Shape;839;p33"/>
          <p:cNvCxnSpPr/>
          <p:nvPr/>
        </p:nvCxnSpPr>
        <p:spPr>
          <a:xfrm rot="10800000">
            <a:off x="3153912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840" name="Google Shape;840;p33"/>
          <p:cNvCxnSpPr/>
          <p:nvPr/>
        </p:nvCxnSpPr>
        <p:spPr>
          <a:xfrm rot="10800000">
            <a:off x="3619978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34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detection: on-device</a:t>
            </a:r>
            <a:endParaRPr b="0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34"/>
          <p:cNvSpPr/>
          <p:nvPr/>
        </p:nvSpPr>
        <p:spPr>
          <a:xfrm>
            <a:off x="2279576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адиомикрофон" id="847" name="Google Shape;84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8720" y="4077072"/>
            <a:ext cx="451258" cy="388335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34"/>
          <p:cNvSpPr/>
          <p:nvPr/>
        </p:nvSpPr>
        <p:spPr>
          <a:xfrm>
            <a:off x="7682878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34"/>
          <p:cNvSpPr/>
          <p:nvPr/>
        </p:nvSpPr>
        <p:spPr>
          <a:xfrm>
            <a:off x="2531929" y="148978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Reject</a:t>
            </a:r>
            <a:endParaRPr/>
          </a:p>
        </p:txBody>
      </p:sp>
      <p:sp>
        <p:nvSpPr>
          <p:cNvPr id="850" name="Google Shape;850;p34"/>
          <p:cNvSpPr/>
          <p:nvPr/>
        </p:nvSpPr>
        <p:spPr>
          <a:xfrm>
            <a:off x="7935231" y="317564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pic>
        <p:nvPicPr>
          <p:cNvPr id="851" name="Google Shape;851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6688" y="2382782"/>
            <a:ext cx="4190387" cy="1585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2" name="Google Shape;852;p34"/>
          <p:cNvCxnSpPr/>
          <p:nvPr/>
        </p:nvCxnSpPr>
        <p:spPr>
          <a:xfrm rot="10800000">
            <a:off x="3157270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853" name="Google Shape;853;p34"/>
          <p:cNvCxnSpPr/>
          <p:nvPr/>
        </p:nvCxnSpPr>
        <p:spPr>
          <a:xfrm rot="10800000">
            <a:off x="3619978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35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detection: on-device</a:t>
            </a:r>
            <a:endParaRPr b="0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35"/>
          <p:cNvSpPr/>
          <p:nvPr/>
        </p:nvSpPr>
        <p:spPr>
          <a:xfrm>
            <a:off x="2279576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адиомикрофон" id="860" name="Google Shape;86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8720" y="4077072"/>
            <a:ext cx="451258" cy="388335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35"/>
          <p:cNvSpPr/>
          <p:nvPr/>
        </p:nvSpPr>
        <p:spPr>
          <a:xfrm>
            <a:off x="7682878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35"/>
          <p:cNvSpPr/>
          <p:nvPr/>
        </p:nvSpPr>
        <p:spPr>
          <a:xfrm>
            <a:off x="2531929" y="148978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Reject</a:t>
            </a:r>
            <a:endParaRPr/>
          </a:p>
        </p:txBody>
      </p:sp>
      <p:sp>
        <p:nvSpPr>
          <p:cNvPr id="863" name="Google Shape;863;p35"/>
          <p:cNvSpPr/>
          <p:nvPr/>
        </p:nvSpPr>
        <p:spPr>
          <a:xfrm>
            <a:off x="7935231" y="317564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pic>
        <p:nvPicPr>
          <p:cNvPr id="864" name="Google Shape;864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1297" y="2398269"/>
            <a:ext cx="4190387" cy="1585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5" name="Google Shape;865;p35"/>
          <p:cNvCxnSpPr/>
          <p:nvPr/>
        </p:nvCxnSpPr>
        <p:spPr>
          <a:xfrm rot="10800000">
            <a:off x="3157270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866" name="Google Shape;866;p35"/>
          <p:cNvCxnSpPr/>
          <p:nvPr/>
        </p:nvCxnSpPr>
        <p:spPr>
          <a:xfrm rot="10800000">
            <a:off x="3619978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36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detection: on-device</a:t>
            </a:r>
            <a:endParaRPr b="0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36"/>
          <p:cNvSpPr/>
          <p:nvPr/>
        </p:nvSpPr>
        <p:spPr>
          <a:xfrm>
            <a:off x="2279576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адиомикрофон" id="873" name="Google Shape;87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8720" y="4077072"/>
            <a:ext cx="451258" cy="388335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36"/>
          <p:cNvSpPr/>
          <p:nvPr/>
        </p:nvSpPr>
        <p:spPr>
          <a:xfrm>
            <a:off x="7682878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36"/>
          <p:cNvSpPr/>
          <p:nvPr/>
        </p:nvSpPr>
        <p:spPr>
          <a:xfrm>
            <a:off x="2531929" y="148978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Reject</a:t>
            </a:r>
            <a:endParaRPr/>
          </a:p>
        </p:txBody>
      </p:sp>
      <p:sp>
        <p:nvSpPr>
          <p:cNvPr id="876" name="Google Shape;876;p36"/>
          <p:cNvSpPr/>
          <p:nvPr/>
        </p:nvSpPr>
        <p:spPr>
          <a:xfrm>
            <a:off x="7935231" y="317564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pic>
        <p:nvPicPr>
          <p:cNvPr id="877" name="Google Shape;87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2409998"/>
            <a:ext cx="4190387" cy="1585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8" name="Google Shape;878;p36"/>
          <p:cNvCxnSpPr/>
          <p:nvPr/>
        </p:nvCxnSpPr>
        <p:spPr>
          <a:xfrm rot="10800000">
            <a:off x="3619978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879" name="Google Shape;879;p36"/>
          <p:cNvCxnSpPr/>
          <p:nvPr/>
        </p:nvCxnSpPr>
        <p:spPr>
          <a:xfrm rot="10800000">
            <a:off x="3157270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37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detection: on-device</a:t>
            </a:r>
            <a:endParaRPr b="0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37"/>
          <p:cNvSpPr/>
          <p:nvPr/>
        </p:nvSpPr>
        <p:spPr>
          <a:xfrm>
            <a:off x="2279576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адиомикрофон" id="886" name="Google Shape;88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8720" y="4077072"/>
            <a:ext cx="451258" cy="388335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37"/>
          <p:cNvSpPr/>
          <p:nvPr/>
        </p:nvSpPr>
        <p:spPr>
          <a:xfrm>
            <a:off x="7682878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37"/>
          <p:cNvSpPr/>
          <p:nvPr/>
        </p:nvSpPr>
        <p:spPr>
          <a:xfrm>
            <a:off x="7935231" y="317564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sp>
        <p:nvSpPr>
          <p:cNvPr id="889" name="Google Shape;889;p37"/>
          <p:cNvSpPr/>
          <p:nvPr/>
        </p:nvSpPr>
        <p:spPr>
          <a:xfrm>
            <a:off x="2531929" y="148978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Reject</a:t>
            </a:r>
            <a:endParaRPr/>
          </a:p>
        </p:txBody>
      </p:sp>
      <p:pic>
        <p:nvPicPr>
          <p:cNvPr id="890" name="Google Shape;89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9155" y="2409998"/>
            <a:ext cx="4190387" cy="1585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1" name="Google Shape;891;p37"/>
          <p:cNvCxnSpPr/>
          <p:nvPr/>
        </p:nvCxnSpPr>
        <p:spPr>
          <a:xfrm rot="10800000">
            <a:off x="3619978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892" name="Google Shape;892;p37"/>
          <p:cNvCxnSpPr/>
          <p:nvPr/>
        </p:nvCxnSpPr>
        <p:spPr>
          <a:xfrm rot="10800000">
            <a:off x="3157270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38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detection: on-device</a:t>
            </a:r>
            <a:endParaRPr b="0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38"/>
          <p:cNvSpPr/>
          <p:nvPr/>
        </p:nvSpPr>
        <p:spPr>
          <a:xfrm>
            <a:off x="2279576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адиомикрофон" id="899" name="Google Shape;89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8720" y="4077072"/>
            <a:ext cx="451258" cy="388335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38"/>
          <p:cNvSpPr/>
          <p:nvPr/>
        </p:nvSpPr>
        <p:spPr>
          <a:xfrm>
            <a:off x="7682878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38"/>
          <p:cNvSpPr/>
          <p:nvPr/>
        </p:nvSpPr>
        <p:spPr>
          <a:xfrm>
            <a:off x="2531929" y="148978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Accept</a:t>
            </a:r>
            <a:endParaRPr/>
          </a:p>
        </p:txBody>
      </p:sp>
      <p:sp>
        <p:nvSpPr>
          <p:cNvPr id="902" name="Google Shape;902;p38"/>
          <p:cNvSpPr/>
          <p:nvPr/>
        </p:nvSpPr>
        <p:spPr>
          <a:xfrm>
            <a:off x="7935231" y="317564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pic>
        <p:nvPicPr>
          <p:cNvPr id="903" name="Google Shape;90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9155" y="2409998"/>
            <a:ext cx="4190387" cy="1585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4" name="Google Shape;904;p38"/>
          <p:cNvCxnSpPr/>
          <p:nvPr/>
        </p:nvCxnSpPr>
        <p:spPr>
          <a:xfrm rot="10800000">
            <a:off x="3619978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905" name="Google Shape;905;p38"/>
          <p:cNvCxnSpPr/>
          <p:nvPr/>
        </p:nvCxnSpPr>
        <p:spPr>
          <a:xfrm rot="10800000">
            <a:off x="3157270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39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detection: on-device</a:t>
            </a:r>
            <a:endParaRPr b="0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39"/>
          <p:cNvSpPr/>
          <p:nvPr/>
        </p:nvSpPr>
        <p:spPr>
          <a:xfrm>
            <a:off x="2279576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адиомикрофон" id="912" name="Google Shape;91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8720" y="4077072"/>
            <a:ext cx="451258" cy="388335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39"/>
          <p:cNvSpPr/>
          <p:nvPr/>
        </p:nvSpPr>
        <p:spPr>
          <a:xfrm>
            <a:off x="7682878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39"/>
          <p:cNvSpPr/>
          <p:nvPr/>
        </p:nvSpPr>
        <p:spPr>
          <a:xfrm>
            <a:off x="2531929" y="148978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Accept</a:t>
            </a:r>
            <a:endParaRPr/>
          </a:p>
        </p:txBody>
      </p:sp>
      <p:cxnSp>
        <p:nvCxnSpPr>
          <p:cNvPr id="915" name="Google Shape;915;p39"/>
          <p:cNvCxnSpPr/>
          <p:nvPr/>
        </p:nvCxnSpPr>
        <p:spPr>
          <a:xfrm>
            <a:off x="4509122" y="4293096"/>
            <a:ext cx="3173756" cy="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16" name="Google Shape;916;p39"/>
          <p:cNvSpPr/>
          <p:nvPr/>
        </p:nvSpPr>
        <p:spPr>
          <a:xfrm>
            <a:off x="7935231" y="317564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pic>
        <p:nvPicPr>
          <p:cNvPr id="917" name="Google Shape;917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9155" y="2409998"/>
            <a:ext cx="4190387" cy="1585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8" name="Google Shape;918;p39"/>
          <p:cNvCxnSpPr/>
          <p:nvPr/>
        </p:nvCxnSpPr>
        <p:spPr>
          <a:xfrm rot="10800000">
            <a:off x="3157270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919" name="Google Shape;919;p39"/>
          <p:cNvCxnSpPr/>
          <p:nvPr/>
        </p:nvCxnSpPr>
        <p:spPr>
          <a:xfrm rot="10800000">
            <a:off x="3619978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"/>
          <p:cNvSpPr txBox="1"/>
          <p:nvPr>
            <p:ph type="title"/>
          </p:nvPr>
        </p:nvSpPr>
        <p:spPr>
          <a:xfrm>
            <a:off x="340776" y="0"/>
            <a:ext cx="5755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Voice assistant pipeline</a:t>
            </a:r>
            <a:endParaRPr/>
          </a:p>
        </p:txBody>
      </p:sp>
      <p:sp>
        <p:nvSpPr>
          <p:cNvPr id="109" name="Google Shape;109;p4"/>
          <p:cNvSpPr/>
          <p:nvPr/>
        </p:nvSpPr>
        <p:spPr>
          <a:xfrm>
            <a:off x="340764" y="982254"/>
            <a:ext cx="5755236" cy="287854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адиомикрофон" id="110" name="Google Shape;11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493" y="1507029"/>
            <a:ext cx="451257" cy="388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адиомикрофон" id="111" name="Google Shape;11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720" y="2227492"/>
            <a:ext cx="451258" cy="388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адиомикрофон" id="112" name="Google Shape;11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492" y="2947061"/>
            <a:ext cx="451258" cy="3883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Количество" id="113" name="Google Shape;11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3359698" y="1115939"/>
            <a:ext cx="537975" cy="537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Количество" id="114" name="Google Shape;11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3359697" y="3141228"/>
            <a:ext cx="537975" cy="53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40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detection: on-device</a:t>
            </a:r>
            <a:endParaRPr b="0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40"/>
          <p:cNvSpPr/>
          <p:nvPr/>
        </p:nvSpPr>
        <p:spPr>
          <a:xfrm>
            <a:off x="2279576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адиомикрофон" id="926" name="Google Shape;92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8720" y="4077072"/>
            <a:ext cx="451258" cy="388335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40"/>
          <p:cNvSpPr/>
          <p:nvPr/>
        </p:nvSpPr>
        <p:spPr>
          <a:xfrm>
            <a:off x="7682878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40"/>
          <p:cNvSpPr/>
          <p:nvPr/>
        </p:nvSpPr>
        <p:spPr>
          <a:xfrm>
            <a:off x="7935231" y="317564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pic>
        <p:nvPicPr>
          <p:cNvPr id="929" name="Google Shape;929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9496" y="2382782"/>
            <a:ext cx="4190387" cy="1585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0" name="Google Shape;930;p40"/>
          <p:cNvCxnSpPr/>
          <p:nvPr/>
        </p:nvCxnSpPr>
        <p:spPr>
          <a:xfrm>
            <a:off x="4509122" y="4293096"/>
            <a:ext cx="3173756" cy="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31" name="Google Shape;931;p40"/>
          <p:cNvCxnSpPr/>
          <p:nvPr/>
        </p:nvCxnSpPr>
        <p:spPr>
          <a:xfrm rot="10800000">
            <a:off x="3431704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932" name="Google Shape;932;p40"/>
          <p:cNvCxnSpPr/>
          <p:nvPr/>
        </p:nvCxnSpPr>
        <p:spPr>
          <a:xfrm rot="10800000">
            <a:off x="3863752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933" name="Google Shape;933;p40"/>
          <p:cNvSpPr/>
          <p:nvPr/>
        </p:nvSpPr>
        <p:spPr>
          <a:xfrm>
            <a:off x="2531929" y="148978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Accept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41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detection: on-device</a:t>
            </a:r>
            <a:endParaRPr b="0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p41"/>
          <p:cNvSpPr/>
          <p:nvPr/>
        </p:nvSpPr>
        <p:spPr>
          <a:xfrm>
            <a:off x="2279576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адиомикрофон" id="940" name="Google Shape;94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8720" y="4077072"/>
            <a:ext cx="451258" cy="388335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41"/>
          <p:cNvSpPr/>
          <p:nvPr/>
        </p:nvSpPr>
        <p:spPr>
          <a:xfrm>
            <a:off x="7682878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2" name="Google Shape;942;p41"/>
          <p:cNvSpPr/>
          <p:nvPr/>
        </p:nvSpPr>
        <p:spPr>
          <a:xfrm>
            <a:off x="7935231" y="317564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pic>
        <p:nvPicPr>
          <p:cNvPr id="943" name="Google Shape;94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3552" y="2382782"/>
            <a:ext cx="4190387" cy="1585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4" name="Google Shape;944;p41"/>
          <p:cNvCxnSpPr/>
          <p:nvPr/>
        </p:nvCxnSpPr>
        <p:spPr>
          <a:xfrm>
            <a:off x="4509122" y="4293096"/>
            <a:ext cx="3173756" cy="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45" name="Google Shape;945;p41"/>
          <p:cNvCxnSpPr/>
          <p:nvPr/>
        </p:nvCxnSpPr>
        <p:spPr>
          <a:xfrm rot="10800000">
            <a:off x="3935760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946" name="Google Shape;946;p41"/>
          <p:cNvCxnSpPr/>
          <p:nvPr/>
        </p:nvCxnSpPr>
        <p:spPr>
          <a:xfrm rot="10800000">
            <a:off x="4367808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947" name="Google Shape;947;p41"/>
          <p:cNvSpPr/>
          <p:nvPr/>
        </p:nvSpPr>
        <p:spPr>
          <a:xfrm>
            <a:off x="2531929" y="148978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Accept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42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detection: on-device</a:t>
            </a:r>
            <a:endParaRPr b="0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42"/>
          <p:cNvSpPr/>
          <p:nvPr/>
        </p:nvSpPr>
        <p:spPr>
          <a:xfrm>
            <a:off x="2279576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адиомикрофон" id="954" name="Google Shape;95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8720" y="4077072"/>
            <a:ext cx="451258" cy="388335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42"/>
          <p:cNvSpPr/>
          <p:nvPr/>
        </p:nvSpPr>
        <p:spPr>
          <a:xfrm>
            <a:off x="7682878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42"/>
          <p:cNvSpPr/>
          <p:nvPr/>
        </p:nvSpPr>
        <p:spPr>
          <a:xfrm>
            <a:off x="7935231" y="317564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pic>
        <p:nvPicPr>
          <p:cNvPr id="957" name="Google Shape;957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11624" y="2382782"/>
            <a:ext cx="4190387" cy="1585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8" name="Google Shape;958;p42"/>
          <p:cNvCxnSpPr/>
          <p:nvPr/>
        </p:nvCxnSpPr>
        <p:spPr>
          <a:xfrm>
            <a:off x="4509122" y="4293096"/>
            <a:ext cx="3173756" cy="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59" name="Google Shape;959;p42"/>
          <p:cNvCxnSpPr/>
          <p:nvPr/>
        </p:nvCxnSpPr>
        <p:spPr>
          <a:xfrm rot="10800000">
            <a:off x="4583832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960" name="Google Shape;960;p42"/>
          <p:cNvCxnSpPr/>
          <p:nvPr/>
        </p:nvCxnSpPr>
        <p:spPr>
          <a:xfrm rot="10800000">
            <a:off x="5015880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961" name="Google Shape;961;p42"/>
          <p:cNvSpPr/>
          <p:nvPr/>
        </p:nvSpPr>
        <p:spPr>
          <a:xfrm>
            <a:off x="2531929" y="148978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Accept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43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detection: on-device</a:t>
            </a:r>
            <a:endParaRPr b="0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43"/>
          <p:cNvSpPr/>
          <p:nvPr/>
        </p:nvSpPr>
        <p:spPr>
          <a:xfrm>
            <a:off x="2279576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адиомикрофон" id="968" name="Google Shape;96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8720" y="4077072"/>
            <a:ext cx="451258" cy="388335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43"/>
          <p:cNvSpPr/>
          <p:nvPr/>
        </p:nvSpPr>
        <p:spPr>
          <a:xfrm>
            <a:off x="7682878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43"/>
          <p:cNvSpPr/>
          <p:nvPr/>
        </p:nvSpPr>
        <p:spPr>
          <a:xfrm>
            <a:off x="7935231" y="317564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sp>
        <p:nvSpPr>
          <p:cNvPr id="971" name="Google Shape;971;p43"/>
          <p:cNvSpPr/>
          <p:nvPr/>
        </p:nvSpPr>
        <p:spPr>
          <a:xfrm>
            <a:off x="7935231" y="3823712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detection: True</a:t>
            </a:r>
            <a:endParaRPr/>
          </a:p>
        </p:txBody>
      </p:sp>
      <p:pic>
        <p:nvPicPr>
          <p:cNvPr id="972" name="Google Shape;972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11624" y="2382782"/>
            <a:ext cx="4190387" cy="1585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3" name="Google Shape;973;p43"/>
          <p:cNvCxnSpPr/>
          <p:nvPr/>
        </p:nvCxnSpPr>
        <p:spPr>
          <a:xfrm>
            <a:off x="4509122" y="4293096"/>
            <a:ext cx="3173756" cy="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74" name="Google Shape;974;p43"/>
          <p:cNvCxnSpPr/>
          <p:nvPr/>
        </p:nvCxnSpPr>
        <p:spPr>
          <a:xfrm rot="10800000">
            <a:off x="4583832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975" name="Google Shape;975;p43"/>
          <p:cNvCxnSpPr/>
          <p:nvPr/>
        </p:nvCxnSpPr>
        <p:spPr>
          <a:xfrm rot="10800000">
            <a:off x="5015880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976" name="Google Shape;976;p43"/>
          <p:cNvSpPr/>
          <p:nvPr/>
        </p:nvSpPr>
        <p:spPr>
          <a:xfrm>
            <a:off x="2531929" y="148978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Accept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44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detection: on-device</a:t>
            </a:r>
            <a:endParaRPr b="0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44"/>
          <p:cNvSpPr/>
          <p:nvPr/>
        </p:nvSpPr>
        <p:spPr>
          <a:xfrm>
            <a:off x="2279576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адиомикрофон" id="983" name="Google Shape;98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8720" y="4077072"/>
            <a:ext cx="451258" cy="388335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44"/>
          <p:cNvSpPr/>
          <p:nvPr/>
        </p:nvSpPr>
        <p:spPr>
          <a:xfrm>
            <a:off x="7682878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44"/>
          <p:cNvSpPr/>
          <p:nvPr/>
        </p:nvSpPr>
        <p:spPr>
          <a:xfrm>
            <a:off x="7935231" y="317564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sp>
        <p:nvSpPr>
          <p:cNvPr id="986" name="Google Shape;986;p44"/>
          <p:cNvSpPr/>
          <p:nvPr/>
        </p:nvSpPr>
        <p:spPr>
          <a:xfrm>
            <a:off x="7935231" y="3823712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detection: True</a:t>
            </a:r>
            <a:endParaRPr/>
          </a:p>
        </p:txBody>
      </p:sp>
      <p:pic>
        <p:nvPicPr>
          <p:cNvPr id="987" name="Google Shape;987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11624" y="2382782"/>
            <a:ext cx="4190387" cy="1585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8" name="Google Shape;988;p44"/>
          <p:cNvCxnSpPr/>
          <p:nvPr/>
        </p:nvCxnSpPr>
        <p:spPr>
          <a:xfrm rot="10800000">
            <a:off x="4583832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989" name="Google Shape;989;p44"/>
          <p:cNvCxnSpPr/>
          <p:nvPr/>
        </p:nvCxnSpPr>
        <p:spPr>
          <a:xfrm rot="10800000">
            <a:off x="5015880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45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detection: on-device</a:t>
            </a:r>
            <a:endParaRPr b="0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5" name="Google Shape;995;p45"/>
          <p:cNvSpPr/>
          <p:nvPr/>
        </p:nvSpPr>
        <p:spPr>
          <a:xfrm>
            <a:off x="2279576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адиомикрофон" id="996" name="Google Shape;99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8720" y="4077072"/>
            <a:ext cx="451258" cy="38833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5"/>
          <p:cNvSpPr/>
          <p:nvPr/>
        </p:nvSpPr>
        <p:spPr>
          <a:xfrm>
            <a:off x="7682878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8" name="Google Shape;998;p45"/>
          <p:cNvSpPr/>
          <p:nvPr/>
        </p:nvSpPr>
        <p:spPr>
          <a:xfrm>
            <a:off x="7935231" y="317564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cxnSp>
        <p:nvCxnSpPr>
          <p:cNvPr id="999" name="Google Shape;999;p45"/>
          <p:cNvCxnSpPr>
            <a:stCxn id="997" idx="2"/>
            <a:endCxn id="1000" idx="0"/>
          </p:cNvCxnSpPr>
          <p:nvPr/>
        </p:nvCxnSpPr>
        <p:spPr>
          <a:xfrm>
            <a:off x="8797651" y="4796708"/>
            <a:ext cx="0" cy="6075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001" name="Google Shape;1001;p45"/>
          <p:cNvSpPr/>
          <p:nvPr/>
        </p:nvSpPr>
        <p:spPr>
          <a:xfrm>
            <a:off x="7935231" y="3823712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detection: True</a:t>
            </a:r>
            <a:endParaRPr/>
          </a:p>
        </p:txBody>
      </p:sp>
      <p:sp>
        <p:nvSpPr>
          <p:cNvPr id="1000" name="Google Shape;1000;p45"/>
          <p:cNvSpPr/>
          <p:nvPr/>
        </p:nvSpPr>
        <p:spPr>
          <a:xfrm>
            <a:off x="6871546" y="5404225"/>
            <a:ext cx="3852210" cy="109748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Assistant platform: </a:t>
            </a:r>
            <a:b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Intent recognition, Search, </a:t>
            </a:r>
            <a:b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Dialog Management, Skills</a:t>
            </a:r>
            <a:endParaRPr/>
          </a:p>
        </p:txBody>
      </p:sp>
      <p:pic>
        <p:nvPicPr>
          <p:cNvPr id="1002" name="Google Shape;1002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11624" y="2382782"/>
            <a:ext cx="4190387" cy="1585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3" name="Google Shape;1003;p45"/>
          <p:cNvCxnSpPr/>
          <p:nvPr/>
        </p:nvCxnSpPr>
        <p:spPr>
          <a:xfrm rot="10800000">
            <a:off x="5015880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004" name="Google Shape;1004;p45"/>
          <p:cNvCxnSpPr/>
          <p:nvPr/>
        </p:nvCxnSpPr>
        <p:spPr>
          <a:xfrm rot="10800000">
            <a:off x="4583832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46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detection: on-device</a:t>
            </a:r>
            <a:endParaRPr b="0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46"/>
          <p:cNvSpPr txBox="1"/>
          <p:nvPr>
            <p:ph idx="1" type="body"/>
          </p:nvPr>
        </p:nvSpPr>
        <p:spPr>
          <a:xfrm>
            <a:off x="838200" y="1825625"/>
            <a:ext cx="10515600" cy="4123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/>
              <a:t>Преимущества: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/>
              <a:t>- Простота реализации системы</a:t>
            </a:r>
            <a:br>
              <a:rPr lang="en-US" sz="2400"/>
            </a:br>
            <a:r>
              <a:rPr lang="en-US" sz="2400"/>
              <a:t>- Скорость инференса</a:t>
            </a:r>
            <a:br>
              <a:rPr lang="en-US" sz="2400"/>
            </a:br>
            <a:br>
              <a:rPr lang="en-US" sz="2400"/>
            </a:br>
            <a:r>
              <a:rPr lang="en-US" sz="2400"/>
              <a:t>Недостатки:</a:t>
            </a:r>
            <a:br>
              <a:rPr lang="en-US" sz="2400"/>
            </a:br>
            <a:r>
              <a:rPr lang="en-US" sz="2400"/>
              <a:t>- Компромисс между точностью, ресурсоемкостью и скоростью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47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detection: on-device</a:t>
            </a:r>
            <a:endParaRPr b="0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6" name="Google Shape;1016;p47"/>
          <p:cNvSpPr txBox="1"/>
          <p:nvPr>
            <p:ph idx="1" type="body"/>
          </p:nvPr>
        </p:nvSpPr>
        <p:spPr>
          <a:xfrm>
            <a:off x="838200" y="1825625"/>
            <a:ext cx="10515600" cy="4123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/>
              <a:t>Почему on-device?</a:t>
            </a:r>
            <a:endParaRPr sz="24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48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detection: on-device</a:t>
            </a:r>
            <a:endParaRPr b="0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2" name="Google Shape;1022;p48"/>
          <p:cNvSpPr txBox="1"/>
          <p:nvPr>
            <p:ph idx="1" type="body"/>
          </p:nvPr>
        </p:nvSpPr>
        <p:spPr>
          <a:xfrm>
            <a:off x="838200" y="1825625"/>
            <a:ext cx="10515600" cy="4123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/>
              <a:t>Почему on-device?</a:t>
            </a:r>
            <a:br>
              <a:rPr lang="en-US" sz="2400"/>
            </a:br>
            <a:r>
              <a:rPr lang="en-US" sz="2400"/>
              <a:t>- Конфиденциальность</a:t>
            </a:r>
            <a:endParaRPr/>
          </a:p>
        </p:txBody>
      </p:sp>
      <p:sp>
        <p:nvSpPr>
          <p:cNvPr id="1023" name="Google Shape;1023;p48"/>
          <p:cNvSpPr/>
          <p:nvPr/>
        </p:nvSpPr>
        <p:spPr>
          <a:xfrm>
            <a:off x="4981227" y="3429000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4" name="Google Shape;1024;p48"/>
          <p:cNvSpPr/>
          <p:nvPr/>
        </p:nvSpPr>
        <p:spPr>
          <a:xfrm>
            <a:off x="5233580" y="468845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pic>
        <p:nvPicPr>
          <p:cNvPr id="1025" name="Google Shape;1025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9736" y="4484947"/>
            <a:ext cx="747464" cy="913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6" name="Google Shape;1026;p48"/>
          <p:cNvCxnSpPr>
            <a:stCxn id="1025" idx="3"/>
          </p:cNvCxnSpPr>
          <p:nvPr/>
        </p:nvCxnSpPr>
        <p:spPr>
          <a:xfrm>
            <a:off x="4467200" y="4941810"/>
            <a:ext cx="510900" cy="45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49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detection: on-device</a:t>
            </a:r>
            <a:endParaRPr b="0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49"/>
          <p:cNvSpPr txBox="1"/>
          <p:nvPr>
            <p:ph idx="1" type="body"/>
          </p:nvPr>
        </p:nvSpPr>
        <p:spPr>
          <a:xfrm>
            <a:off x="838200" y="1825625"/>
            <a:ext cx="10515600" cy="4123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/>
              <a:t>Почему on-device?</a:t>
            </a:r>
            <a:br>
              <a:rPr lang="en-US" sz="2400"/>
            </a:br>
            <a:r>
              <a:rPr lang="en-US" sz="2400"/>
              <a:t>- Конфиденциальность</a:t>
            </a:r>
            <a:endParaRPr/>
          </a:p>
        </p:txBody>
      </p:sp>
      <p:sp>
        <p:nvSpPr>
          <p:cNvPr id="1033" name="Google Shape;1033;p49"/>
          <p:cNvSpPr/>
          <p:nvPr/>
        </p:nvSpPr>
        <p:spPr>
          <a:xfrm>
            <a:off x="4981227" y="3429000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4" name="Google Shape;103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9736" y="4484947"/>
            <a:ext cx="747464" cy="913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5" name="Google Shape;1035;p49"/>
          <p:cNvCxnSpPr>
            <a:stCxn id="1034" idx="3"/>
          </p:cNvCxnSpPr>
          <p:nvPr/>
        </p:nvCxnSpPr>
        <p:spPr>
          <a:xfrm>
            <a:off x="4467200" y="4941810"/>
            <a:ext cx="510900" cy="45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1036" name="Google Shape;1036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10571" y="4026343"/>
            <a:ext cx="1281289" cy="720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7" name="Google Shape;1037;p49"/>
          <p:cNvCxnSpPr/>
          <p:nvPr/>
        </p:nvCxnSpPr>
        <p:spPr>
          <a:xfrm flipH="1" rot="10800000">
            <a:off x="7207639" y="4386706"/>
            <a:ext cx="510974" cy="301744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038" name="Google Shape;1038;p49"/>
          <p:cNvSpPr/>
          <p:nvPr/>
        </p:nvSpPr>
        <p:spPr>
          <a:xfrm>
            <a:off x="5233580" y="468845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/>
          <p:nvPr/>
        </p:nvSpPr>
        <p:spPr>
          <a:xfrm>
            <a:off x="340764" y="982254"/>
            <a:ext cx="5755236" cy="287854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адиомикрофон" id="120" name="Google Shape;12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493" y="1507029"/>
            <a:ext cx="451257" cy="388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адиомикрофон" id="121" name="Google Shape;12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720" y="2227492"/>
            <a:ext cx="451258" cy="388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адиомикрофон" id="122" name="Google Shape;12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492" y="2947061"/>
            <a:ext cx="451258" cy="3883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Количество" id="123" name="Google Shape;12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3359698" y="1115939"/>
            <a:ext cx="537975" cy="537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Количество" id="124" name="Google Shape;12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3359697" y="3141228"/>
            <a:ext cx="537975" cy="53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5210" y="1126799"/>
            <a:ext cx="1724837" cy="68630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5"/>
          <p:cNvSpPr txBox="1"/>
          <p:nvPr>
            <p:ph type="title"/>
          </p:nvPr>
        </p:nvSpPr>
        <p:spPr>
          <a:xfrm>
            <a:off x="340776" y="0"/>
            <a:ext cx="5755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Voice assistant pipeline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50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detection: on-device</a:t>
            </a:r>
            <a:endParaRPr b="0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4" name="Google Shape;1044;p50"/>
          <p:cNvSpPr txBox="1"/>
          <p:nvPr>
            <p:ph idx="1" type="body"/>
          </p:nvPr>
        </p:nvSpPr>
        <p:spPr>
          <a:xfrm>
            <a:off x="838200" y="1825625"/>
            <a:ext cx="10515600" cy="4123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/>
              <a:t>Почему on-device?</a:t>
            </a:r>
            <a:br>
              <a:rPr lang="en-US" sz="2400"/>
            </a:br>
            <a:r>
              <a:rPr lang="en-US" sz="2400"/>
              <a:t>- Конфиденциальность</a:t>
            </a:r>
            <a:endParaRPr/>
          </a:p>
        </p:txBody>
      </p:sp>
      <p:sp>
        <p:nvSpPr>
          <p:cNvPr id="1045" name="Google Shape;1045;p50"/>
          <p:cNvSpPr/>
          <p:nvPr/>
        </p:nvSpPr>
        <p:spPr>
          <a:xfrm>
            <a:off x="4981227" y="3429000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6" name="Google Shape;104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9736" y="4484947"/>
            <a:ext cx="747464" cy="913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7" name="Google Shape;1047;p50"/>
          <p:cNvCxnSpPr>
            <a:stCxn id="1046" idx="3"/>
          </p:cNvCxnSpPr>
          <p:nvPr/>
        </p:nvCxnSpPr>
        <p:spPr>
          <a:xfrm>
            <a:off x="4467200" y="4941810"/>
            <a:ext cx="510900" cy="45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1048" name="Google Shape;1048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10571" y="4026343"/>
            <a:ext cx="1281289" cy="720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9" name="Google Shape;1049;p50"/>
          <p:cNvCxnSpPr/>
          <p:nvPr/>
        </p:nvCxnSpPr>
        <p:spPr>
          <a:xfrm flipH="1" rot="10800000">
            <a:off x="7207639" y="4386706"/>
            <a:ext cx="510974" cy="301744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050" name="Google Shape;1050;p50"/>
          <p:cNvCxnSpPr/>
          <p:nvPr/>
        </p:nvCxnSpPr>
        <p:spPr>
          <a:xfrm>
            <a:off x="7222742" y="5195170"/>
            <a:ext cx="510974" cy="331123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1051" name="Google Shape;1051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55976" y="5208793"/>
            <a:ext cx="635000" cy="6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0"/>
          <p:cNvSpPr/>
          <p:nvPr/>
        </p:nvSpPr>
        <p:spPr>
          <a:xfrm>
            <a:off x="5233580" y="468845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1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detection: on-device</a:t>
            </a:r>
            <a:endParaRPr b="0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8" name="Google Shape;1058;p51"/>
          <p:cNvSpPr txBox="1"/>
          <p:nvPr>
            <p:ph idx="1" type="body"/>
          </p:nvPr>
        </p:nvSpPr>
        <p:spPr>
          <a:xfrm>
            <a:off x="838200" y="1825625"/>
            <a:ext cx="10515600" cy="4123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/>
              <a:t>Почему on-device?</a:t>
            </a:r>
            <a:br>
              <a:rPr lang="en-US" sz="2400"/>
            </a:br>
            <a:r>
              <a:rPr lang="en-US" sz="2400"/>
              <a:t>- Конфиденциальность</a:t>
            </a:r>
            <a:br>
              <a:rPr lang="en-US" sz="2400"/>
            </a:br>
            <a:r>
              <a:rPr lang="en-US" sz="2400"/>
              <a:t>- Вычислительные мощности</a:t>
            </a:r>
            <a:endParaRPr sz="2400"/>
          </a:p>
        </p:txBody>
      </p:sp>
      <p:sp>
        <p:nvSpPr>
          <p:cNvPr id="1059" name="Google Shape;1059;p51"/>
          <p:cNvSpPr/>
          <p:nvPr/>
        </p:nvSpPr>
        <p:spPr>
          <a:xfrm>
            <a:off x="4981227" y="3429000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0" name="Google Shape;1060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9736" y="4484947"/>
            <a:ext cx="747464" cy="913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1" name="Google Shape;1061;p51"/>
          <p:cNvCxnSpPr>
            <a:stCxn id="1060" idx="3"/>
          </p:cNvCxnSpPr>
          <p:nvPr/>
        </p:nvCxnSpPr>
        <p:spPr>
          <a:xfrm>
            <a:off x="4467200" y="4941810"/>
            <a:ext cx="510900" cy="45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062" name="Google Shape;1062;p51"/>
          <p:cNvSpPr/>
          <p:nvPr/>
        </p:nvSpPr>
        <p:spPr>
          <a:xfrm>
            <a:off x="5233580" y="468845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52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detection: on-device</a:t>
            </a:r>
            <a:endParaRPr b="0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8" name="Google Shape;1068;p52"/>
          <p:cNvSpPr txBox="1"/>
          <p:nvPr>
            <p:ph idx="1" type="body"/>
          </p:nvPr>
        </p:nvSpPr>
        <p:spPr>
          <a:xfrm>
            <a:off x="838200" y="1825625"/>
            <a:ext cx="10515600" cy="4123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/>
              <a:t>Почему on-device?</a:t>
            </a:r>
            <a:br>
              <a:rPr lang="en-US" sz="2400"/>
            </a:br>
            <a:r>
              <a:rPr lang="en-US" sz="2400"/>
              <a:t>- Конфиденциальность</a:t>
            </a:r>
            <a:br>
              <a:rPr lang="en-US" sz="2400"/>
            </a:br>
            <a:r>
              <a:rPr lang="en-US" sz="2400"/>
              <a:t>- Вычислительные мощности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1069" name="Google Shape;1069;p52"/>
          <p:cNvSpPr/>
          <p:nvPr/>
        </p:nvSpPr>
        <p:spPr>
          <a:xfrm>
            <a:off x="4981227" y="3429000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0" name="Google Shape;107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728" y="3436284"/>
            <a:ext cx="747464" cy="91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7064" y="3436284"/>
            <a:ext cx="747464" cy="91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8400" y="3429000"/>
            <a:ext cx="747464" cy="91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9736" y="3429000"/>
            <a:ext cx="747464" cy="91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728" y="4492231"/>
            <a:ext cx="747464" cy="91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7064" y="4492231"/>
            <a:ext cx="747464" cy="91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8400" y="4484947"/>
            <a:ext cx="747464" cy="91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9736" y="4484947"/>
            <a:ext cx="747464" cy="91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728" y="5555462"/>
            <a:ext cx="747464" cy="91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7064" y="5555462"/>
            <a:ext cx="747464" cy="91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8400" y="5548178"/>
            <a:ext cx="747464" cy="91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9736" y="5548178"/>
            <a:ext cx="747464" cy="91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1747" y="3421716"/>
            <a:ext cx="747464" cy="91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3" name="Google Shape;108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3083" y="3421716"/>
            <a:ext cx="747464" cy="91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84419" y="3414432"/>
            <a:ext cx="747464" cy="91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65755" y="3414432"/>
            <a:ext cx="747464" cy="91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1747" y="4477663"/>
            <a:ext cx="747464" cy="91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3083" y="4477663"/>
            <a:ext cx="747464" cy="91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84419" y="4470379"/>
            <a:ext cx="747464" cy="91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65755" y="4470379"/>
            <a:ext cx="747464" cy="91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1747" y="5540894"/>
            <a:ext cx="747464" cy="91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3083" y="5540894"/>
            <a:ext cx="747464" cy="91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84419" y="5533610"/>
            <a:ext cx="747464" cy="91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65755" y="5533610"/>
            <a:ext cx="747464" cy="913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4" name="Google Shape;1094;p52"/>
          <p:cNvCxnSpPr>
            <a:stCxn id="1073" idx="3"/>
          </p:cNvCxnSpPr>
          <p:nvPr/>
        </p:nvCxnSpPr>
        <p:spPr>
          <a:xfrm>
            <a:off x="4467200" y="3885863"/>
            <a:ext cx="510900" cy="3018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095" name="Google Shape;1095;p52"/>
          <p:cNvCxnSpPr>
            <a:stCxn id="1077" idx="3"/>
          </p:cNvCxnSpPr>
          <p:nvPr/>
        </p:nvCxnSpPr>
        <p:spPr>
          <a:xfrm>
            <a:off x="4467200" y="4941810"/>
            <a:ext cx="510900" cy="45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096" name="Google Shape;1096;p52"/>
          <p:cNvCxnSpPr>
            <a:stCxn id="1081" idx="3"/>
          </p:cNvCxnSpPr>
          <p:nvPr/>
        </p:nvCxnSpPr>
        <p:spPr>
          <a:xfrm flipH="1" rot="10800000">
            <a:off x="4467200" y="5673841"/>
            <a:ext cx="510900" cy="3312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097" name="Google Shape;1097;p52"/>
          <p:cNvCxnSpPr/>
          <p:nvPr/>
        </p:nvCxnSpPr>
        <p:spPr>
          <a:xfrm flipH="1">
            <a:off x="7215663" y="3893147"/>
            <a:ext cx="510974" cy="301744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098" name="Google Shape;1098;p52"/>
          <p:cNvCxnSpPr/>
          <p:nvPr/>
        </p:nvCxnSpPr>
        <p:spPr>
          <a:xfrm flipH="1">
            <a:off x="7207639" y="4946892"/>
            <a:ext cx="510974" cy="4403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099" name="Google Shape;1099;p52"/>
          <p:cNvCxnSpPr/>
          <p:nvPr/>
        </p:nvCxnSpPr>
        <p:spPr>
          <a:xfrm rot="10800000">
            <a:off x="7215663" y="5708907"/>
            <a:ext cx="510974" cy="331123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100" name="Google Shape;1100;p52"/>
          <p:cNvSpPr/>
          <p:nvPr/>
        </p:nvSpPr>
        <p:spPr>
          <a:xfrm>
            <a:off x="5233580" y="468845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53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detection: cascade system</a:t>
            </a:r>
            <a:endParaRPr b="0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6" name="Google Shape;1106;p53"/>
          <p:cNvSpPr/>
          <p:nvPr/>
        </p:nvSpPr>
        <p:spPr>
          <a:xfrm>
            <a:off x="2279576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адиомикрофон" id="1107" name="Google Shape;110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8720" y="4077072"/>
            <a:ext cx="451258" cy="388335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53"/>
          <p:cNvSpPr/>
          <p:nvPr/>
        </p:nvSpPr>
        <p:spPr>
          <a:xfrm>
            <a:off x="7682878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9" name="Google Shape;1109;p53"/>
          <p:cNvSpPr/>
          <p:nvPr/>
        </p:nvSpPr>
        <p:spPr>
          <a:xfrm>
            <a:off x="7935231" y="317564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pic>
        <p:nvPicPr>
          <p:cNvPr id="1110" name="Google Shape;1110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021667" y="2382782"/>
            <a:ext cx="4190387" cy="1585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1" name="Google Shape;1111;p53"/>
          <p:cNvCxnSpPr/>
          <p:nvPr/>
        </p:nvCxnSpPr>
        <p:spPr>
          <a:xfrm rot="10800000">
            <a:off x="3619978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112" name="Google Shape;1112;p53"/>
          <p:cNvCxnSpPr/>
          <p:nvPr/>
        </p:nvCxnSpPr>
        <p:spPr>
          <a:xfrm rot="10800000">
            <a:off x="3153912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54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detection: cascade system</a:t>
            </a:r>
            <a:endParaRPr b="0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8" name="Google Shape;1118;p54"/>
          <p:cNvSpPr/>
          <p:nvPr/>
        </p:nvSpPr>
        <p:spPr>
          <a:xfrm>
            <a:off x="2279576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адиомикрофон" id="1119" name="Google Shape;111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8720" y="4077072"/>
            <a:ext cx="451258" cy="388335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54"/>
          <p:cNvSpPr/>
          <p:nvPr/>
        </p:nvSpPr>
        <p:spPr>
          <a:xfrm>
            <a:off x="7682878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1" name="Google Shape;1121;p54"/>
          <p:cNvSpPr/>
          <p:nvPr/>
        </p:nvSpPr>
        <p:spPr>
          <a:xfrm>
            <a:off x="7935231" y="317564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pic>
        <p:nvPicPr>
          <p:cNvPr id="1122" name="Google Shape;1122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021667" y="2382782"/>
            <a:ext cx="4190387" cy="1585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3" name="Google Shape;1123;p54"/>
          <p:cNvCxnSpPr/>
          <p:nvPr/>
        </p:nvCxnSpPr>
        <p:spPr>
          <a:xfrm rot="10800000">
            <a:off x="3619978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124" name="Google Shape;1124;p54"/>
          <p:cNvCxnSpPr/>
          <p:nvPr/>
        </p:nvCxnSpPr>
        <p:spPr>
          <a:xfrm rot="10800000">
            <a:off x="3153912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125" name="Google Shape;1125;p54"/>
          <p:cNvSpPr/>
          <p:nvPr/>
        </p:nvSpPr>
        <p:spPr>
          <a:xfrm>
            <a:off x="7935231" y="2204864"/>
            <a:ext cx="1724840" cy="78547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Validation 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55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detection: cascade system</a:t>
            </a:r>
            <a:endParaRPr b="0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1" name="Google Shape;1131;p55"/>
          <p:cNvSpPr/>
          <p:nvPr/>
        </p:nvSpPr>
        <p:spPr>
          <a:xfrm>
            <a:off x="2279576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адиомикрофон" id="1132" name="Google Shape;113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8720" y="4077072"/>
            <a:ext cx="451258" cy="388335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Google Shape;1133;p55"/>
          <p:cNvSpPr/>
          <p:nvPr/>
        </p:nvSpPr>
        <p:spPr>
          <a:xfrm>
            <a:off x="7682878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4" name="Google Shape;1134;p55"/>
          <p:cNvSpPr/>
          <p:nvPr/>
        </p:nvSpPr>
        <p:spPr>
          <a:xfrm>
            <a:off x="2531929" y="148978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Reject</a:t>
            </a:r>
            <a:endParaRPr/>
          </a:p>
        </p:txBody>
      </p:sp>
      <p:sp>
        <p:nvSpPr>
          <p:cNvPr id="1135" name="Google Shape;1135;p55"/>
          <p:cNvSpPr/>
          <p:nvPr/>
        </p:nvSpPr>
        <p:spPr>
          <a:xfrm>
            <a:off x="7935231" y="317564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pic>
        <p:nvPicPr>
          <p:cNvPr id="1136" name="Google Shape;1136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53322" y="2382782"/>
            <a:ext cx="4190387" cy="1585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7" name="Google Shape;1137;p55"/>
          <p:cNvCxnSpPr/>
          <p:nvPr/>
        </p:nvCxnSpPr>
        <p:spPr>
          <a:xfrm rot="10800000">
            <a:off x="3153912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138" name="Google Shape;1138;p55"/>
          <p:cNvCxnSpPr/>
          <p:nvPr/>
        </p:nvCxnSpPr>
        <p:spPr>
          <a:xfrm rot="10800000">
            <a:off x="3619978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139" name="Google Shape;1139;p55"/>
          <p:cNvSpPr/>
          <p:nvPr/>
        </p:nvSpPr>
        <p:spPr>
          <a:xfrm>
            <a:off x="7935231" y="2204864"/>
            <a:ext cx="1724840" cy="78547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Validation 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56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detection: cascade system</a:t>
            </a:r>
            <a:endParaRPr b="0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5" name="Google Shape;1145;p56"/>
          <p:cNvSpPr/>
          <p:nvPr/>
        </p:nvSpPr>
        <p:spPr>
          <a:xfrm>
            <a:off x="2279576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адиомикрофон" id="1146" name="Google Shape;114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8720" y="4077072"/>
            <a:ext cx="451258" cy="388335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56"/>
          <p:cNvSpPr/>
          <p:nvPr/>
        </p:nvSpPr>
        <p:spPr>
          <a:xfrm>
            <a:off x="7682878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8" name="Google Shape;1148;p56"/>
          <p:cNvSpPr/>
          <p:nvPr/>
        </p:nvSpPr>
        <p:spPr>
          <a:xfrm>
            <a:off x="2531929" y="148978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Reject</a:t>
            </a:r>
            <a:endParaRPr/>
          </a:p>
        </p:txBody>
      </p:sp>
      <p:sp>
        <p:nvSpPr>
          <p:cNvPr id="1149" name="Google Shape;1149;p56"/>
          <p:cNvSpPr/>
          <p:nvPr/>
        </p:nvSpPr>
        <p:spPr>
          <a:xfrm>
            <a:off x="7935231" y="317564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pic>
        <p:nvPicPr>
          <p:cNvPr id="1150" name="Google Shape;1150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96688" y="2382782"/>
            <a:ext cx="4190387" cy="1585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1" name="Google Shape;1151;p56"/>
          <p:cNvCxnSpPr/>
          <p:nvPr/>
        </p:nvCxnSpPr>
        <p:spPr>
          <a:xfrm rot="10800000">
            <a:off x="3157270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152" name="Google Shape;1152;p56"/>
          <p:cNvCxnSpPr/>
          <p:nvPr/>
        </p:nvCxnSpPr>
        <p:spPr>
          <a:xfrm rot="10800000">
            <a:off x="3619978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153" name="Google Shape;1153;p56"/>
          <p:cNvSpPr/>
          <p:nvPr/>
        </p:nvSpPr>
        <p:spPr>
          <a:xfrm>
            <a:off x="7935231" y="2204864"/>
            <a:ext cx="1724840" cy="78547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Validation 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57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detection: cascade system</a:t>
            </a:r>
            <a:endParaRPr b="0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9" name="Google Shape;1159;p57"/>
          <p:cNvSpPr/>
          <p:nvPr/>
        </p:nvSpPr>
        <p:spPr>
          <a:xfrm>
            <a:off x="2279576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адиомикрофон" id="1160" name="Google Shape;116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8720" y="4077072"/>
            <a:ext cx="451258" cy="388335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57"/>
          <p:cNvSpPr/>
          <p:nvPr/>
        </p:nvSpPr>
        <p:spPr>
          <a:xfrm>
            <a:off x="7682878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2" name="Google Shape;1162;p57"/>
          <p:cNvSpPr/>
          <p:nvPr/>
        </p:nvSpPr>
        <p:spPr>
          <a:xfrm>
            <a:off x="2531929" y="148978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Reject</a:t>
            </a:r>
            <a:endParaRPr/>
          </a:p>
        </p:txBody>
      </p:sp>
      <p:sp>
        <p:nvSpPr>
          <p:cNvPr id="1163" name="Google Shape;1163;p57"/>
          <p:cNvSpPr/>
          <p:nvPr/>
        </p:nvSpPr>
        <p:spPr>
          <a:xfrm>
            <a:off x="7935231" y="317564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pic>
        <p:nvPicPr>
          <p:cNvPr id="1164" name="Google Shape;1164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1297" y="2398269"/>
            <a:ext cx="4190387" cy="1585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5" name="Google Shape;1165;p57"/>
          <p:cNvCxnSpPr/>
          <p:nvPr/>
        </p:nvCxnSpPr>
        <p:spPr>
          <a:xfrm rot="10800000">
            <a:off x="3157270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166" name="Google Shape;1166;p57"/>
          <p:cNvCxnSpPr/>
          <p:nvPr/>
        </p:nvCxnSpPr>
        <p:spPr>
          <a:xfrm rot="10800000">
            <a:off x="3619978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167" name="Google Shape;1167;p57"/>
          <p:cNvSpPr/>
          <p:nvPr/>
        </p:nvSpPr>
        <p:spPr>
          <a:xfrm>
            <a:off x="7935231" y="2204864"/>
            <a:ext cx="1724840" cy="78547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Validation 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58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detection: cascade system</a:t>
            </a:r>
            <a:endParaRPr b="0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3" name="Google Shape;1173;p58"/>
          <p:cNvSpPr/>
          <p:nvPr/>
        </p:nvSpPr>
        <p:spPr>
          <a:xfrm>
            <a:off x="2279576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адиомикрофон" id="1174" name="Google Shape;117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8720" y="4077072"/>
            <a:ext cx="451258" cy="388335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p58"/>
          <p:cNvSpPr/>
          <p:nvPr/>
        </p:nvSpPr>
        <p:spPr>
          <a:xfrm>
            <a:off x="7682878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6" name="Google Shape;1176;p58"/>
          <p:cNvSpPr/>
          <p:nvPr/>
        </p:nvSpPr>
        <p:spPr>
          <a:xfrm>
            <a:off x="2531929" y="148978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Reject</a:t>
            </a:r>
            <a:endParaRPr/>
          </a:p>
        </p:txBody>
      </p:sp>
      <p:sp>
        <p:nvSpPr>
          <p:cNvPr id="1177" name="Google Shape;1177;p58"/>
          <p:cNvSpPr/>
          <p:nvPr/>
        </p:nvSpPr>
        <p:spPr>
          <a:xfrm>
            <a:off x="7935231" y="317564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pic>
        <p:nvPicPr>
          <p:cNvPr id="1178" name="Google Shape;1178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2409998"/>
            <a:ext cx="4190387" cy="1585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9" name="Google Shape;1179;p58"/>
          <p:cNvCxnSpPr/>
          <p:nvPr/>
        </p:nvCxnSpPr>
        <p:spPr>
          <a:xfrm rot="10800000">
            <a:off x="3619978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180" name="Google Shape;1180;p58"/>
          <p:cNvCxnSpPr/>
          <p:nvPr/>
        </p:nvCxnSpPr>
        <p:spPr>
          <a:xfrm rot="10800000">
            <a:off x="3157270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181" name="Google Shape;1181;p58"/>
          <p:cNvSpPr/>
          <p:nvPr/>
        </p:nvSpPr>
        <p:spPr>
          <a:xfrm>
            <a:off x="7935231" y="2204864"/>
            <a:ext cx="1724840" cy="78547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Validation 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59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detection: cascade system</a:t>
            </a:r>
            <a:endParaRPr b="0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7" name="Google Shape;1187;p59"/>
          <p:cNvSpPr/>
          <p:nvPr/>
        </p:nvSpPr>
        <p:spPr>
          <a:xfrm>
            <a:off x="2279576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адиомикрофон" id="1188" name="Google Shape;1188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8720" y="4077072"/>
            <a:ext cx="451258" cy="388335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p59"/>
          <p:cNvSpPr/>
          <p:nvPr/>
        </p:nvSpPr>
        <p:spPr>
          <a:xfrm>
            <a:off x="7682878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0" name="Google Shape;1190;p59"/>
          <p:cNvSpPr/>
          <p:nvPr/>
        </p:nvSpPr>
        <p:spPr>
          <a:xfrm>
            <a:off x="7935231" y="317564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sp>
        <p:nvSpPr>
          <p:cNvPr id="1191" name="Google Shape;1191;p59"/>
          <p:cNvSpPr/>
          <p:nvPr/>
        </p:nvSpPr>
        <p:spPr>
          <a:xfrm>
            <a:off x="2531929" y="148978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Reject</a:t>
            </a:r>
            <a:endParaRPr/>
          </a:p>
        </p:txBody>
      </p:sp>
      <p:pic>
        <p:nvPicPr>
          <p:cNvPr id="1192" name="Google Shape;1192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9155" y="2409998"/>
            <a:ext cx="4190387" cy="1585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3" name="Google Shape;1193;p59"/>
          <p:cNvCxnSpPr/>
          <p:nvPr/>
        </p:nvCxnSpPr>
        <p:spPr>
          <a:xfrm rot="10800000">
            <a:off x="3619978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194" name="Google Shape;1194;p59"/>
          <p:cNvCxnSpPr/>
          <p:nvPr/>
        </p:nvCxnSpPr>
        <p:spPr>
          <a:xfrm rot="10800000">
            <a:off x="3157270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195" name="Google Shape;1195;p59"/>
          <p:cNvSpPr/>
          <p:nvPr/>
        </p:nvSpPr>
        <p:spPr>
          <a:xfrm>
            <a:off x="7935231" y="2204864"/>
            <a:ext cx="1724840" cy="78547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Validation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/>
          <p:nvPr/>
        </p:nvSpPr>
        <p:spPr>
          <a:xfrm>
            <a:off x="340764" y="982254"/>
            <a:ext cx="5755236" cy="287854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адиомикрофон" id="132" name="Google Shape;13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493" y="1507029"/>
            <a:ext cx="451257" cy="388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адиомикрофон" id="133" name="Google Shape;13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720" y="2227492"/>
            <a:ext cx="451258" cy="388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адиомикрофон" id="134" name="Google Shape;13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492" y="2947061"/>
            <a:ext cx="451258" cy="388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6"/>
          <p:cNvCxnSpPr>
            <a:stCxn id="134" idx="3"/>
          </p:cNvCxnSpPr>
          <p:nvPr/>
        </p:nvCxnSpPr>
        <p:spPr>
          <a:xfrm flipH="1" rot="10800000">
            <a:off x="939750" y="2417029"/>
            <a:ext cx="372600" cy="7242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6" name="Google Shape;136;p6"/>
          <p:cNvCxnSpPr>
            <a:stCxn id="133" idx="3"/>
          </p:cNvCxnSpPr>
          <p:nvPr/>
        </p:nvCxnSpPr>
        <p:spPr>
          <a:xfrm flipH="1" rot="10800000">
            <a:off x="932978" y="2417159"/>
            <a:ext cx="379200" cy="45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7" name="Google Shape;137;p6"/>
          <p:cNvCxnSpPr>
            <a:stCxn id="132" idx="3"/>
          </p:cNvCxnSpPr>
          <p:nvPr/>
        </p:nvCxnSpPr>
        <p:spPr>
          <a:xfrm>
            <a:off x="939750" y="1701196"/>
            <a:ext cx="372600" cy="7158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Количество" id="138" name="Google Shape;13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3359698" y="1115939"/>
            <a:ext cx="537975" cy="537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Количество" id="139" name="Google Shape;13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3359697" y="3141228"/>
            <a:ext cx="537975" cy="53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6"/>
          <p:cNvSpPr/>
          <p:nvPr/>
        </p:nvSpPr>
        <p:spPr>
          <a:xfrm>
            <a:off x="1308806" y="2042585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Speech Enhancement</a:t>
            </a:r>
            <a:endParaRPr/>
          </a:p>
        </p:txBody>
      </p:sp>
      <p:pic>
        <p:nvPicPr>
          <p:cNvPr id="141" name="Google Shape;141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5210" y="1126799"/>
            <a:ext cx="1724837" cy="68630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6"/>
          <p:cNvSpPr txBox="1"/>
          <p:nvPr>
            <p:ph type="title"/>
          </p:nvPr>
        </p:nvSpPr>
        <p:spPr>
          <a:xfrm>
            <a:off x="340776" y="0"/>
            <a:ext cx="5755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Voice assistant pipeline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60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detection: cascade system</a:t>
            </a:r>
            <a:endParaRPr b="0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1" name="Google Shape;1201;p60"/>
          <p:cNvSpPr/>
          <p:nvPr/>
        </p:nvSpPr>
        <p:spPr>
          <a:xfrm>
            <a:off x="2279576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адиомикрофон" id="1202" name="Google Shape;120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8720" y="4077072"/>
            <a:ext cx="451258" cy="3883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60"/>
          <p:cNvSpPr/>
          <p:nvPr/>
        </p:nvSpPr>
        <p:spPr>
          <a:xfrm>
            <a:off x="7682878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4" name="Google Shape;1204;p60"/>
          <p:cNvSpPr/>
          <p:nvPr/>
        </p:nvSpPr>
        <p:spPr>
          <a:xfrm>
            <a:off x="2531929" y="148978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Accept</a:t>
            </a:r>
            <a:endParaRPr/>
          </a:p>
        </p:txBody>
      </p:sp>
      <p:sp>
        <p:nvSpPr>
          <p:cNvPr id="1205" name="Google Shape;1205;p60"/>
          <p:cNvSpPr/>
          <p:nvPr/>
        </p:nvSpPr>
        <p:spPr>
          <a:xfrm>
            <a:off x="7935231" y="317564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pic>
        <p:nvPicPr>
          <p:cNvPr id="1206" name="Google Shape;1206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9155" y="2409998"/>
            <a:ext cx="4190387" cy="1585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7" name="Google Shape;1207;p60"/>
          <p:cNvCxnSpPr/>
          <p:nvPr/>
        </p:nvCxnSpPr>
        <p:spPr>
          <a:xfrm rot="10800000">
            <a:off x="3619978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208" name="Google Shape;1208;p60"/>
          <p:cNvCxnSpPr/>
          <p:nvPr/>
        </p:nvCxnSpPr>
        <p:spPr>
          <a:xfrm rot="10800000">
            <a:off x="3157270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209" name="Google Shape;1209;p60"/>
          <p:cNvSpPr/>
          <p:nvPr/>
        </p:nvSpPr>
        <p:spPr>
          <a:xfrm>
            <a:off x="7935231" y="2204864"/>
            <a:ext cx="1724840" cy="78547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Validation 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61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detection: cascade system</a:t>
            </a:r>
            <a:endParaRPr b="0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5" name="Google Shape;1215;p61"/>
          <p:cNvSpPr/>
          <p:nvPr/>
        </p:nvSpPr>
        <p:spPr>
          <a:xfrm>
            <a:off x="2279576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адиомикрофон" id="1216" name="Google Shape;121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8720" y="4077072"/>
            <a:ext cx="451258" cy="388335"/>
          </a:xfrm>
          <a:prstGeom prst="rect">
            <a:avLst/>
          </a:prstGeom>
          <a:noFill/>
          <a:ln>
            <a:noFill/>
          </a:ln>
        </p:spPr>
      </p:pic>
      <p:sp>
        <p:nvSpPr>
          <p:cNvPr id="1217" name="Google Shape;1217;p61"/>
          <p:cNvSpPr/>
          <p:nvPr/>
        </p:nvSpPr>
        <p:spPr>
          <a:xfrm>
            <a:off x="7682878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8" name="Google Shape;1218;p61"/>
          <p:cNvSpPr/>
          <p:nvPr/>
        </p:nvSpPr>
        <p:spPr>
          <a:xfrm>
            <a:off x="2531929" y="148978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Accept</a:t>
            </a:r>
            <a:endParaRPr/>
          </a:p>
        </p:txBody>
      </p:sp>
      <p:sp>
        <p:nvSpPr>
          <p:cNvPr id="1219" name="Google Shape;1219;p61"/>
          <p:cNvSpPr/>
          <p:nvPr/>
        </p:nvSpPr>
        <p:spPr>
          <a:xfrm>
            <a:off x="7935231" y="317564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pic>
        <p:nvPicPr>
          <p:cNvPr id="1220" name="Google Shape;1220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9155" y="2409998"/>
            <a:ext cx="4190387" cy="1585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1" name="Google Shape;1221;p61"/>
          <p:cNvCxnSpPr/>
          <p:nvPr/>
        </p:nvCxnSpPr>
        <p:spPr>
          <a:xfrm rot="10800000">
            <a:off x="3619978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222" name="Google Shape;1222;p61"/>
          <p:cNvCxnSpPr/>
          <p:nvPr/>
        </p:nvCxnSpPr>
        <p:spPr>
          <a:xfrm rot="10800000">
            <a:off x="3157270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223" name="Google Shape;1223;p61"/>
          <p:cNvSpPr/>
          <p:nvPr/>
        </p:nvSpPr>
        <p:spPr>
          <a:xfrm>
            <a:off x="7935231" y="2204864"/>
            <a:ext cx="1724840" cy="78547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Validation </a:t>
            </a:r>
            <a:endParaRPr/>
          </a:p>
        </p:txBody>
      </p:sp>
      <p:cxnSp>
        <p:nvCxnSpPr>
          <p:cNvPr id="1224" name="Google Shape;1224;p61"/>
          <p:cNvCxnSpPr/>
          <p:nvPr/>
        </p:nvCxnSpPr>
        <p:spPr>
          <a:xfrm>
            <a:off x="4509122" y="4293096"/>
            <a:ext cx="3173756" cy="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62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detection: cascade system</a:t>
            </a:r>
            <a:endParaRPr b="0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0" name="Google Shape;1230;p62"/>
          <p:cNvSpPr/>
          <p:nvPr/>
        </p:nvSpPr>
        <p:spPr>
          <a:xfrm>
            <a:off x="2279576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адиомикрофон" id="1231" name="Google Shape;1231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8720" y="4077072"/>
            <a:ext cx="451258" cy="388335"/>
          </a:xfrm>
          <a:prstGeom prst="rect">
            <a:avLst/>
          </a:prstGeom>
          <a:noFill/>
          <a:ln>
            <a:noFill/>
          </a:ln>
        </p:spPr>
      </p:pic>
      <p:sp>
        <p:nvSpPr>
          <p:cNvPr id="1232" name="Google Shape;1232;p62"/>
          <p:cNvSpPr/>
          <p:nvPr/>
        </p:nvSpPr>
        <p:spPr>
          <a:xfrm>
            <a:off x="7682878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3" name="Google Shape;1233;p62"/>
          <p:cNvSpPr/>
          <p:nvPr/>
        </p:nvSpPr>
        <p:spPr>
          <a:xfrm>
            <a:off x="7935231" y="317564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pic>
        <p:nvPicPr>
          <p:cNvPr id="1234" name="Google Shape;1234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9496" y="2382782"/>
            <a:ext cx="4190387" cy="1585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5" name="Google Shape;1235;p62"/>
          <p:cNvCxnSpPr/>
          <p:nvPr/>
        </p:nvCxnSpPr>
        <p:spPr>
          <a:xfrm>
            <a:off x="4509122" y="4293096"/>
            <a:ext cx="3173756" cy="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36" name="Google Shape;1236;p62"/>
          <p:cNvCxnSpPr/>
          <p:nvPr/>
        </p:nvCxnSpPr>
        <p:spPr>
          <a:xfrm rot="10800000">
            <a:off x="3431704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237" name="Google Shape;1237;p62"/>
          <p:cNvCxnSpPr/>
          <p:nvPr/>
        </p:nvCxnSpPr>
        <p:spPr>
          <a:xfrm rot="10800000">
            <a:off x="3863752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238" name="Google Shape;1238;p62"/>
          <p:cNvSpPr/>
          <p:nvPr/>
        </p:nvSpPr>
        <p:spPr>
          <a:xfrm>
            <a:off x="7935231" y="2204864"/>
            <a:ext cx="1724840" cy="78547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Validation </a:t>
            </a:r>
            <a:endParaRPr/>
          </a:p>
        </p:txBody>
      </p:sp>
      <p:sp>
        <p:nvSpPr>
          <p:cNvPr id="1239" name="Google Shape;1239;p62"/>
          <p:cNvSpPr/>
          <p:nvPr/>
        </p:nvSpPr>
        <p:spPr>
          <a:xfrm>
            <a:off x="2531929" y="148978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Accept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63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detection: cascade system</a:t>
            </a:r>
            <a:endParaRPr b="0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5" name="Google Shape;1245;p63"/>
          <p:cNvSpPr/>
          <p:nvPr/>
        </p:nvSpPr>
        <p:spPr>
          <a:xfrm>
            <a:off x="2279576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адиомикрофон" id="1246" name="Google Shape;1246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8720" y="4077072"/>
            <a:ext cx="451258" cy="388335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Google Shape;1247;p63"/>
          <p:cNvSpPr/>
          <p:nvPr/>
        </p:nvSpPr>
        <p:spPr>
          <a:xfrm>
            <a:off x="7682878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8" name="Google Shape;1248;p63"/>
          <p:cNvSpPr/>
          <p:nvPr/>
        </p:nvSpPr>
        <p:spPr>
          <a:xfrm>
            <a:off x="7935231" y="317564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pic>
        <p:nvPicPr>
          <p:cNvPr id="1249" name="Google Shape;1249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3552" y="2382782"/>
            <a:ext cx="4190387" cy="1585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0" name="Google Shape;1250;p63"/>
          <p:cNvCxnSpPr/>
          <p:nvPr/>
        </p:nvCxnSpPr>
        <p:spPr>
          <a:xfrm>
            <a:off x="4509122" y="4293096"/>
            <a:ext cx="3173756" cy="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51" name="Google Shape;1251;p63"/>
          <p:cNvCxnSpPr/>
          <p:nvPr/>
        </p:nvCxnSpPr>
        <p:spPr>
          <a:xfrm rot="10800000">
            <a:off x="3935760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252" name="Google Shape;1252;p63"/>
          <p:cNvCxnSpPr/>
          <p:nvPr/>
        </p:nvCxnSpPr>
        <p:spPr>
          <a:xfrm rot="10800000">
            <a:off x="4367808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253" name="Google Shape;1253;p63"/>
          <p:cNvSpPr/>
          <p:nvPr/>
        </p:nvSpPr>
        <p:spPr>
          <a:xfrm>
            <a:off x="7935231" y="2204864"/>
            <a:ext cx="1724840" cy="78547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Validation </a:t>
            </a:r>
            <a:endParaRPr/>
          </a:p>
        </p:txBody>
      </p:sp>
      <p:sp>
        <p:nvSpPr>
          <p:cNvPr id="1254" name="Google Shape;1254;p63"/>
          <p:cNvSpPr/>
          <p:nvPr/>
        </p:nvSpPr>
        <p:spPr>
          <a:xfrm>
            <a:off x="2531929" y="148978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Accept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64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detection: cascade system</a:t>
            </a:r>
            <a:endParaRPr b="0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0" name="Google Shape;1260;p64"/>
          <p:cNvSpPr/>
          <p:nvPr/>
        </p:nvSpPr>
        <p:spPr>
          <a:xfrm>
            <a:off x="2279576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адиомикрофон" id="1261" name="Google Shape;1261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8720" y="4077072"/>
            <a:ext cx="451258" cy="388335"/>
          </a:xfrm>
          <a:prstGeom prst="rect">
            <a:avLst/>
          </a:prstGeom>
          <a:noFill/>
          <a:ln>
            <a:noFill/>
          </a:ln>
        </p:spPr>
      </p:pic>
      <p:sp>
        <p:nvSpPr>
          <p:cNvPr id="1262" name="Google Shape;1262;p64"/>
          <p:cNvSpPr/>
          <p:nvPr/>
        </p:nvSpPr>
        <p:spPr>
          <a:xfrm>
            <a:off x="7682878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3" name="Google Shape;1263;p64"/>
          <p:cNvSpPr/>
          <p:nvPr/>
        </p:nvSpPr>
        <p:spPr>
          <a:xfrm>
            <a:off x="7935231" y="317564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pic>
        <p:nvPicPr>
          <p:cNvPr id="1264" name="Google Shape;1264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3552" y="2382782"/>
            <a:ext cx="4190387" cy="1585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5" name="Google Shape;1265;p64"/>
          <p:cNvCxnSpPr/>
          <p:nvPr/>
        </p:nvCxnSpPr>
        <p:spPr>
          <a:xfrm>
            <a:off x="4509122" y="4293096"/>
            <a:ext cx="3173756" cy="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66" name="Google Shape;1266;p64"/>
          <p:cNvCxnSpPr/>
          <p:nvPr/>
        </p:nvCxnSpPr>
        <p:spPr>
          <a:xfrm rot="10800000">
            <a:off x="3935760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267" name="Google Shape;1267;p64"/>
          <p:cNvCxnSpPr/>
          <p:nvPr/>
        </p:nvCxnSpPr>
        <p:spPr>
          <a:xfrm rot="10800000">
            <a:off x="4367808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268" name="Google Shape;1268;p64"/>
          <p:cNvSpPr/>
          <p:nvPr/>
        </p:nvSpPr>
        <p:spPr>
          <a:xfrm>
            <a:off x="7935231" y="2204864"/>
            <a:ext cx="1724840" cy="78547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Validation </a:t>
            </a:r>
            <a:endParaRPr/>
          </a:p>
        </p:txBody>
      </p:sp>
      <p:sp>
        <p:nvSpPr>
          <p:cNvPr id="1269" name="Google Shape;1269;p64"/>
          <p:cNvSpPr/>
          <p:nvPr/>
        </p:nvSpPr>
        <p:spPr>
          <a:xfrm>
            <a:off x="2531929" y="148978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Accept</a:t>
            </a:r>
            <a:endParaRPr/>
          </a:p>
        </p:txBody>
      </p:sp>
      <p:sp>
        <p:nvSpPr>
          <p:cNvPr id="1270" name="Google Shape;1270;p64"/>
          <p:cNvSpPr/>
          <p:nvPr/>
        </p:nvSpPr>
        <p:spPr>
          <a:xfrm>
            <a:off x="7935231" y="14465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Accept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65"/>
          <p:cNvSpPr/>
          <p:nvPr/>
        </p:nvSpPr>
        <p:spPr>
          <a:xfrm>
            <a:off x="2279576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адиомикрофон" id="1276" name="Google Shape;127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8720" y="4077072"/>
            <a:ext cx="451258" cy="388335"/>
          </a:xfrm>
          <a:prstGeom prst="rect">
            <a:avLst/>
          </a:prstGeom>
          <a:noFill/>
          <a:ln>
            <a:noFill/>
          </a:ln>
        </p:spPr>
      </p:pic>
      <p:sp>
        <p:nvSpPr>
          <p:cNvPr id="1277" name="Google Shape;1277;p65"/>
          <p:cNvSpPr/>
          <p:nvPr/>
        </p:nvSpPr>
        <p:spPr>
          <a:xfrm>
            <a:off x="7682878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8" name="Google Shape;1278;p65"/>
          <p:cNvSpPr/>
          <p:nvPr/>
        </p:nvSpPr>
        <p:spPr>
          <a:xfrm>
            <a:off x="7935231" y="317564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pic>
        <p:nvPicPr>
          <p:cNvPr id="1279" name="Google Shape;1279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11624" y="2382782"/>
            <a:ext cx="4190387" cy="1585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0" name="Google Shape;1280;p65"/>
          <p:cNvCxnSpPr/>
          <p:nvPr/>
        </p:nvCxnSpPr>
        <p:spPr>
          <a:xfrm>
            <a:off x="4509122" y="4293096"/>
            <a:ext cx="3173756" cy="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81" name="Google Shape;1281;p65"/>
          <p:cNvCxnSpPr/>
          <p:nvPr/>
        </p:nvCxnSpPr>
        <p:spPr>
          <a:xfrm rot="10800000">
            <a:off x="4583832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282" name="Google Shape;1282;p65"/>
          <p:cNvCxnSpPr/>
          <p:nvPr/>
        </p:nvCxnSpPr>
        <p:spPr>
          <a:xfrm rot="10800000">
            <a:off x="5015880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283" name="Google Shape;1283;p65"/>
          <p:cNvSpPr/>
          <p:nvPr/>
        </p:nvSpPr>
        <p:spPr>
          <a:xfrm>
            <a:off x="2531929" y="148978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Accept</a:t>
            </a:r>
            <a:endParaRPr/>
          </a:p>
        </p:txBody>
      </p:sp>
      <p:sp>
        <p:nvSpPr>
          <p:cNvPr id="1284" name="Google Shape;1284;p65"/>
          <p:cNvSpPr/>
          <p:nvPr/>
        </p:nvSpPr>
        <p:spPr>
          <a:xfrm>
            <a:off x="7935231" y="14465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Accept</a:t>
            </a:r>
            <a:endParaRPr/>
          </a:p>
        </p:txBody>
      </p:sp>
      <p:sp>
        <p:nvSpPr>
          <p:cNvPr id="1285" name="Google Shape;1285;p65"/>
          <p:cNvSpPr/>
          <p:nvPr/>
        </p:nvSpPr>
        <p:spPr>
          <a:xfrm>
            <a:off x="7935231" y="2204864"/>
            <a:ext cx="1724840" cy="78547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Validation </a:t>
            </a:r>
            <a:endParaRPr/>
          </a:p>
        </p:txBody>
      </p:sp>
      <p:sp>
        <p:nvSpPr>
          <p:cNvPr id="1286" name="Google Shape;1286;p65"/>
          <p:cNvSpPr txBox="1"/>
          <p:nvPr/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detection: cascade system</a:t>
            </a:r>
            <a:endParaRPr b="0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66"/>
          <p:cNvSpPr/>
          <p:nvPr/>
        </p:nvSpPr>
        <p:spPr>
          <a:xfrm>
            <a:off x="2279576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адиомикрофон" id="1292" name="Google Shape;1292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8720" y="4077072"/>
            <a:ext cx="451258" cy="388335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Google Shape;1293;p66"/>
          <p:cNvSpPr/>
          <p:nvPr/>
        </p:nvSpPr>
        <p:spPr>
          <a:xfrm>
            <a:off x="7682878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4" name="Google Shape;1294;p66"/>
          <p:cNvSpPr/>
          <p:nvPr/>
        </p:nvSpPr>
        <p:spPr>
          <a:xfrm>
            <a:off x="7935231" y="317564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pic>
        <p:nvPicPr>
          <p:cNvPr id="1295" name="Google Shape;1295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11624" y="2382782"/>
            <a:ext cx="4190387" cy="1585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6" name="Google Shape;1296;p66"/>
          <p:cNvCxnSpPr/>
          <p:nvPr/>
        </p:nvCxnSpPr>
        <p:spPr>
          <a:xfrm>
            <a:off x="4509122" y="4293096"/>
            <a:ext cx="3173756" cy="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297" name="Google Shape;1297;p66"/>
          <p:cNvCxnSpPr/>
          <p:nvPr/>
        </p:nvCxnSpPr>
        <p:spPr>
          <a:xfrm rot="10800000">
            <a:off x="4583832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298" name="Google Shape;1298;p66"/>
          <p:cNvCxnSpPr/>
          <p:nvPr/>
        </p:nvCxnSpPr>
        <p:spPr>
          <a:xfrm rot="10800000">
            <a:off x="5015880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299" name="Google Shape;1299;p66"/>
          <p:cNvSpPr/>
          <p:nvPr/>
        </p:nvSpPr>
        <p:spPr>
          <a:xfrm>
            <a:off x="2531929" y="148978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Accept</a:t>
            </a:r>
            <a:endParaRPr/>
          </a:p>
        </p:txBody>
      </p:sp>
      <p:sp>
        <p:nvSpPr>
          <p:cNvPr id="1300" name="Google Shape;1300;p66"/>
          <p:cNvSpPr/>
          <p:nvPr/>
        </p:nvSpPr>
        <p:spPr>
          <a:xfrm>
            <a:off x="7935231" y="14465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Accept</a:t>
            </a:r>
            <a:endParaRPr/>
          </a:p>
        </p:txBody>
      </p:sp>
      <p:sp>
        <p:nvSpPr>
          <p:cNvPr id="1301" name="Google Shape;1301;p66"/>
          <p:cNvSpPr/>
          <p:nvPr/>
        </p:nvSpPr>
        <p:spPr>
          <a:xfrm>
            <a:off x="7935231" y="2204864"/>
            <a:ext cx="1724840" cy="78547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Validation </a:t>
            </a:r>
            <a:endParaRPr/>
          </a:p>
        </p:txBody>
      </p:sp>
      <p:sp>
        <p:nvSpPr>
          <p:cNvPr id="1302" name="Google Shape;1302;p66"/>
          <p:cNvSpPr/>
          <p:nvPr/>
        </p:nvSpPr>
        <p:spPr>
          <a:xfrm>
            <a:off x="7935231" y="3823712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detection: True</a:t>
            </a:r>
            <a:endParaRPr/>
          </a:p>
        </p:txBody>
      </p:sp>
      <p:sp>
        <p:nvSpPr>
          <p:cNvPr id="1303" name="Google Shape;1303;p66"/>
          <p:cNvSpPr txBox="1"/>
          <p:nvPr/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detection: cascade system</a:t>
            </a:r>
            <a:endParaRPr b="0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67"/>
          <p:cNvSpPr/>
          <p:nvPr/>
        </p:nvSpPr>
        <p:spPr>
          <a:xfrm>
            <a:off x="2279576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адиомикрофон" id="1309" name="Google Shape;1309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8720" y="4077072"/>
            <a:ext cx="451258" cy="388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67"/>
          <p:cNvSpPr/>
          <p:nvPr/>
        </p:nvSpPr>
        <p:spPr>
          <a:xfrm>
            <a:off x="7682878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" name="Google Shape;1311;p67"/>
          <p:cNvSpPr/>
          <p:nvPr/>
        </p:nvSpPr>
        <p:spPr>
          <a:xfrm>
            <a:off x="7935231" y="317564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pic>
        <p:nvPicPr>
          <p:cNvPr id="1312" name="Google Shape;1312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11624" y="2382782"/>
            <a:ext cx="4190387" cy="1585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3" name="Google Shape;1313;p67"/>
          <p:cNvCxnSpPr/>
          <p:nvPr/>
        </p:nvCxnSpPr>
        <p:spPr>
          <a:xfrm rot="10800000">
            <a:off x="4583832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314" name="Google Shape;1314;p67"/>
          <p:cNvCxnSpPr/>
          <p:nvPr/>
        </p:nvCxnSpPr>
        <p:spPr>
          <a:xfrm rot="10800000">
            <a:off x="5015880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315" name="Google Shape;1315;p67"/>
          <p:cNvSpPr/>
          <p:nvPr/>
        </p:nvSpPr>
        <p:spPr>
          <a:xfrm>
            <a:off x="7935231" y="2204864"/>
            <a:ext cx="1724840" cy="78547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Validation </a:t>
            </a:r>
            <a:endParaRPr/>
          </a:p>
        </p:txBody>
      </p:sp>
      <p:sp>
        <p:nvSpPr>
          <p:cNvPr id="1316" name="Google Shape;1316;p67"/>
          <p:cNvSpPr/>
          <p:nvPr/>
        </p:nvSpPr>
        <p:spPr>
          <a:xfrm>
            <a:off x="7935231" y="3823712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detection: True</a:t>
            </a:r>
            <a:endParaRPr/>
          </a:p>
        </p:txBody>
      </p:sp>
      <p:sp>
        <p:nvSpPr>
          <p:cNvPr id="1317" name="Google Shape;1317;p67"/>
          <p:cNvSpPr txBox="1"/>
          <p:nvPr/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detection: cascade system</a:t>
            </a:r>
            <a:endParaRPr b="0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68"/>
          <p:cNvSpPr/>
          <p:nvPr/>
        </p:nvSpPr>
        <p:spPr>
          <a:xfrm>
            <a:off x="2279576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адиомикрофон" id="1323" name="Google Shape;1323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8720" y="4077072"/>
            <a:ext cx="451258" cy="388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24" name="Google Shape;1324;p68"/>
          <p:cNvSpPr/>
          <p:nvPr/>
        </p:nvSpPr>
        <p:spPr>
          <a:xfrm>
            <a:off x="7682878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5" name="Google Shape;1325;p68"/>
          <p:cNvSpPr/>
          <p:nvPr/>
        </p:nvSpPr>
        <p:spPr>
          <a:xfrm>
            <a:off x="7935231" y="317564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pic>
        <p:nvPicPr>
          <p:cNvPr id="1326" name="Google Shape;1326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11624" y="2382782"/>
            <a:ext cx="4190387" cy="1585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7" name="Google Shape;1327;p68"/>
          <p:cNvCxnSpPr/>
          <p:nvPr/>
        </p:nvCxnSpPr>
        <p:spPr>
          <a:xfrm rot="10800000">
            <a:off x="4583832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328" name="Google Shape;1328;p68"/>
          <p:cNvCxnSpPr/>
          <p:nvPr/>
        </p:nvCxnSpPr>
        <p:spPr>
          <a:xfrm rot="10800000">
            <a:off x="5015880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329" name="Google Shape;1329;p68"/>
          <p:cNvSpPr/>
          <p:nvPr/>
        </p:nvSpPr>
        <p:spPr>
          <a:xfrm>
            <a:off x="7935231" y="2204864"/>
            <a:ext cx="1724840" cy="78547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Validation </a:t>
            </a:r>
            <a:endParaRPr/>
          </a:p>
        </p:txBody>
      </p:sp>
      <p:sp>
        <p:nvSpPr>
          <p:cNvPr id="1330" name="Google Shape;1330;p68"/>
          <p:cNvSpPr/>
          <p:nvPr/>
        </p:nvSpPr>
        <p:spPr>
          <a:xfrm>
            <a:off x="7935231" y="3823712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detection: True</a:t>
            </a:r>
            <a:endParaRPr/>
          </a:p>
        </p:txBody>
      </p:sp>
      <p:cxnSp>
        <p:nvCxnSpPr>
          <p:cNvPr id="1331" name="Google Shape;1331;p68"/>
          <p:cNvCxnSpPr/>
          <p:nvPr/>
        </p:nvCxnSpPr>
        <p:spPr>
          <a:xfrm>
            <a:off x="8797651" y="4796708"/>
            <a:ext cx="0" cy="607517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332" name="Google Shape;1332;p68"/>
          <p:cNvSpPr/>
          <p:nvPr/>
        </p:nvSpPr>
        <p:spPr>
          <a:xfrm>
            <a:off x="6871546" y="5404225"/>
            <a:ext cx="3852210" cy="109748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Assistant platform: </a:t>
            </a:r>
            <a:b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Intent recognition, Search, </a:t>
            </a:r>
            <a:b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Dialog Management, Skills</a:t>
            </a:r>
            <a:endParaRPr/>
          </a:p>
        </p:txBody>
      </p:sp>
      <p:sp>
        <p:nvSpPr>
          <p:cNvPr id="1333" name="Google Shape;1333;p68"/>
          <p:cNvSpPr txBox="1"/>
          <p:nvPr/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detection: cascade system</a:t>
            </a:r>
            <a:endParaRPr b="0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69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detection: cascade system</a:t>
            </a:r>
            <a:endParaRPr b="0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9" name="Google Shape;1339;p69"/>
          <p:cNvSpPr/>
          <p:nvPr/>
        </p:nvSpPr>
        <p:spPr>
          <a:xfrm>
            <a:off x="2279576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адиомикрофон" id="1340" name="Google Shape;1340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8720" y="4077072"/>
            <a:ext cx="451258" cy="388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41" name="Google Shape;1341;p69"/>
          <p:cNvSpPr/>
          <p:nvPr/>
        </p:nvSpPr>
        <p:spPr>
          <a:xfrm>
            <a:off x="7682878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2" name="Google Shape;1342;p69"/>
          <p:cNvSpPr/>
          <p:nvPr/>
        </p:nvSpPr>
        <p:spPr>
          <a:xfrm>
            <a:off x="7935231" y="317564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pic>
        <p:nvPicPr>
          <p:cNvPr id="1343" name="Google Shape;1343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3552" y="2382782"/>
            <a:ext cx="4190387" cy="1585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4" name="Google Shape;1344;p69"/>
          <p:cNvCxnSpPr/>
          <p:nvPr/>
        </p:nvCxnSpPr>
        <p:spPr>
          <a:xfrm>
            <a:off x="4509122" y="4293096"/>
            <a:ext cx="3173756" cy="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45" name="Google Shape;1345;p69"/>
          <p:cNvCxnSpPr/>
          <p:nvPr/>
        </p:nvCxnSpPr>
        <p:spPr>
          <a:xfrm rot="10800000">
            <a:off x="3935760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346" name="Google Shape;1346;p69"/>
          <p:cNvCxnSpPr/>
          <p:nvPr/>
        </p:nvCxnSpPr>
        <p:spPr>
          <a:xfrm rot="10800000">
            <a:off x="4367808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347" name="Google Shape;1347;p69"/>
          <p:cNvSpPr/>
          <p:nvPr/>
        </p:nvSpPr>
        <p:spPr>
          <a:xfrm>
            <a:off x="7935231" y="2204864"/>
            <a:ext cx="1724840" cy="78547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Validation </a:t>
            </a:r>
            <a:endParaRPr/>
          </a:p>
        </p:txBody>
      </p:sp>
      <p:sp>
        <p:nvSpPr>
          <p:cNvPr id="1348" name="Google Shape;1348;p69"/>
          <p:cNvSpPr/>
          <p:nvPr/>
        </p:nvSpPr>
        <p:spPr>
          <a:xfrm>
            <a:off x="2531929" y="148978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Accept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/>
          <p:nvPr/>
        </p:nvSpPr>
        <p:spPr>
          <a:xfrm>
            <a:off x="340764" y="982254"/>
            <a:ext cx="5755236" cy="287854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адиомикрофон" id="148" name="Google Shape;14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493" y="1507029"/>
            <a:ext cx="451257" cy="388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адиомикрофон" id="149" name="Google Shape;14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720" y="2227492"/>
            <a:ext cx="451258" cy="388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адиомикрофон" id="150" name="Google Shape;15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492" y="2947061"/>
            <a:ext cx="451258" cy="388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p7"/>
          <p:cNvCxnSpPr>
            <a:stCxn id="150" idx="3"/>
          </p:cNvCxnSpPr>
          <p:nvPr/>
        </p:nvCxnSpPr>
        <p:spPr>
          <a:xfrm flipH="1" rot="10800000">
            <a:off x="939750" y="2417029"/>
            <a:ext cx="372600" cy="7242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2" name="Google Shape;152;p7"/>
          <p:cNvCxnSpPr>
            <a:stCxn id="149" idx="3"/>
          </p:cNvCxnSpPr>
          <p:nvPr/>
        </p:nvCxnSpPr>
        <p:spPr>
          <a:xfrm flipH="1" rot="10800000">
            <a:off x="932978" y="2417159"/>
            <a:ext cx="379200" cy="45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3" name="Google Shape;153;p7"/>
          <p:cNvCxnSpPr>
            <a:stCxn id="148" idx="3"/>
          </p:cNvCxnSpPr>
          <p:nvPr/>
        </p:nvCxnSpPr>
        <p:spPr>
          <a:xfrm>
            <a:off x="939750" y="1701196"/>
            <a:ext cx="372600" cy="7158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Количество" id="154" name="Google Shape;15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3359698" y="1115939"/>
            <a:ext cx="537975" cy="537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Количество" id="155" name="Google Shape;15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3359697" y="3141228"/>
            <a:ext cx="537975" cy="53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7"/>
          <p:cNvSpPr/>
          <p:nvPr/>
        </p:nvSpPr>
        <p:spPr>
          <a:xfrm>
            <a:off x="1308806" y="2042585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Speech Enhancement</a:t>
            </a:r>
            <a:endParaRPr/>
          </a:p>
        </p:txBody>
      </p:sp>
      <p:cxnSp>
        <p:nvCxnSpPr>
          <p:cNvPr id="157" name="Google Shape;157;p7"/>
          <p:cNvCxnSpPr/>
          <p:nvPr/>
        </p:nvCxnSpPr>
        <p:spPr>
          <a:xfrm rot="10800000">
            <a:off x="3633836" y="2096977"/>
            <a:ext cx="0" cy="647922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158" name="Google Shape;158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5210" y="1126799"/>
            <a:ext cx="1724837" cy="686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82339" y="1164580"/>
            <a:ext cx="1724837" cy="71254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7"/>
          <p:cNvSpPr txBox="1"/>
          <p:nvPr>
            <p:ph type="title"/>
          </p:nvPr>
        </p:nvSpPr>
        <p:spPr>
          <a:xfrm>
            <a:off x="340776" y="0"/>
            <a:ext cx="5755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Voice assistant pipeline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70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detection: cascade system</a:t>
            </a:r>
            <a:endParaRPr b="0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4" name="Google Shape;1354;p70"/>
          <p:cNvSpPr/>
          <p:nvPr/>
        </p:nvSpPr>
        <p:spPr>
          <a:xfrm>
            <a:off x="2279576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адиомикрофон" id="1355" name="Google Shape;1355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8720" y="4077072"/>
            <a:ext cx="451258" cy="388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70"/>
          <p:cNvSpPr/>
          <p:nvPr/>
        </p:nvSpPr>
        <p:spPr>
          <a:xfrm>
            <a:off x="7682878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7" name="Google Shape;1357;p70"/>
          <p:cNvSpPr/>
          <p:nvPr/>
        </p:nvSpPr>
        <p:spPr>
          <a:xfrm>
            <a:off x="7935231" y="317564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pic>
        <p:nvPicPr>
          <p:cNvPr id="1358" name="Google Shape;1358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3552" y="2382782"/>
            <a:ext cx="4190387" cy="1585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9" name="Google Shape;1359;p70"/>
          <p:cNvCxnSpPr/>
          <p:nvPr/>
        </p:nvCxnSpPr>
        <p:spPr>
          <a:xfrm>
            <a:off x="4509122" y="4293096"/>
            <a:ext cx="3173756" cy="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60" name="Google Shape;1360;p70"/>
          <p:cNvCxnSpPr/>
          <p:nvPr/>
        </p:nvCxnSpPr>
        <p:spPr>
          <a:xfrm rot="10800000">
            <a:off x="3935760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361" name="Google Shape;1361;p70"/>
          <p:cNvCxnSpPr/>
          <p:nvPr/>
        </p:nvCxnSpPr>
        <p:spPr>
          <a:xfrm rot="10800000">
            <a:off x="4367808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362" name="Google Shape;1362;p70"/>
          <p:cNvSpPr/>
          <p:nvPr/>
        </p:nvSpPr>
        <p:spPr>
          <a:xfrm>
            <a:off x="7935231" y="2204864"/>
            <a:ext cx="1724840" cy="78547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Validation </a:t>
            </a:r>
            <a:endParaRPr/>
          </a:p>
        </p:txBody>
      </p:sp>
      <p:sp>
        <p:nvSpPr>
          <p:cNvPr id="1363" name="Google Shape;1363;p70"/>
          <p:cNvSpPr/>
          <p:nvPr/>
        </p:nvSpPr>
        <p:spPr>
          <a:xfrm>
            <a:off x="2531929" y="148978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Accept</a:t>
            </a:r>
            <a:endParaRPr/>
          </a:p>
        </p:txBody>
      </p:sp>
      <p:sp>
        <p:nvSpPr>
          <p:cNvPr id="1364" name="Google Shape;1364;p70"/>
          <p:cNvSpPr/>
          <p:nvPr/>
        </p:nvSpPr>
        <p:spPr>
          <a:xfrm>
            <a:off x="7935231" y="14465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Reject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71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detection: cascade system</a:t>
            </a:r>
            <a:endParaRPr b="0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0" name="Google Shape;1370;p71"/>
          <p:cNvSpPr/>
          <p:nvPr/>
        </p:nvSpPr>
        <p:spPr>
          <a:xfrm>
            <a:off x="2279576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адиомикрофон" id="1371" name="Google Shape;1371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8720" y="4077072"/>
            <a:ext cx="451258" cy="388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72" name="Google Shape;1372;p71"/>
          <p:cNvSpPr/>
          <p:nvPr/>
        </p:nvSpPr>
        <p:spPr>
          <a:xfrm>
            <a:off x="7682878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3" name="Google Shape;1373;p71"/>
          <p:cNvSpPr/>
          <p:nvPr/>
        </p:nvSpPr>
        <p:spPr>
          <a:xfrm>
            <a:off x="7935231" y="317564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pic>
        <p:nvPicPr>
          <p:cNvPr id="1374" name="Google Shape;1374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3552" y="2382782"/>
            <a:ext cx="4190387" cy="1585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5" name="Google Shape;1375;p71"/>
          <p:cNvCxnSpPr/>
          <p:nvPr/>
        </p:nvCxnSpPr>
        <p:spPr>
          <a:xfrm>
            <a:off x="4509122" y="4293096"/>
            <a:ext cx="3173756" cy="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76" name="Google Shape;1376;p71"/>
          <p:cNvCxnSpPr/>
          <p:nvPr/>
        </p:nvCxnSpPr>
        <p:spPr>
          <a:xfrm rot="10800000">
            <a:off x="3935760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377" name="Google Shape;1377;p71"/>
          <p:cNvCxnSpPr/>
          <p:nvPr/>
        </p:nvCxnSpPr>
        <p:spPr>
          <a:xfrm rot="10800000">
            <a:off x="4367808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378" name="Google Shape;1378;p71"/>
          <p:cNvSpPr/>
          <p:nvPr/>
        </p:nvSpPr>
        <p:spPr>
          <a:xfrm>
            <a:off x="7935231" y="2204864"/>
            <a:ext cx="1724840" cy="78547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Validation </a:t>
            </a:r>
            <a:endParaRPr/>
          </a:p>
        </p:txBody>
      </p:sp>
      <p:sp>
        <p:nvSpPr>
          <p:cNvPr id="1379" name="Google Shape;1379;p71"/>
          <p:cNvSpPr/>
          <p:nvPr/>
        </p:nvSpPr>
        <p:spPr>
          <a:xfrm>
            <a:off x="2531929" y="148978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Accept</a:t>
            </a:r>
            <a:endParaRPr/>
          </a:p>
        </p:txBody>
      </p:sp>
      <p:sp>
        <p:nvSpPr>
          <p:cNvPr id="1380" name="Google Shape;1380;p71"/>
          <p:cNvSpPr/>
          <p:nvPr/>
        </p:nvSpPr>
        <p:spPr>
          <a:xfrm>
            <a:off x="7935231" y="14465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Reject</a:t>
            </a:r>
            <a:endParaRPr/>
          </a:p>
        </p:txBody>
      </p:sp>
      <p:sp>
        <p:nvSpPr>
          <p:cNvPr id="1381" name="Google Shape;1381;p71"/>
          <p:cNvSpPr/>
          <p:nvPr/>
        </p:nvSpPr>
        <p:spPr>
          <a:xfrm>
            <a:off x="7935231" y="3823712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detection: True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72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detection: cascade system</a:t>
            </a:r>
            <a:endParaRPr b="0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7" name="Google Shape;1387;p72"/>
          <p:cNvSpPr/>
          <p:nvPr/>
        </p:nvSpPr>
        <p:spPr>
          <a:xfrm>
            <a:off x="2279576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адиомикрофон" id="1388" name="Google Shape;1388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8720" y="4077072"/>
            <a:ext cx="451258" cy="388335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p72"/>
          <p:cNvSpPr/>
          <p:nvPr/>
        </p:nvSpPr>
        <p:spPr>
          <a:xfrm>
            <a:off x="7682878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0" name="Google Shape;1390;p72"/>
          <p:cNvSpPr/>
          <p:nvPr/>
        </p:nvSpPr>
        <p:spPr>
          <a:xfrm>
            <a:off x="7935231" y="317564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pic>
        <p:nvPicPr>
          <p:cNvPr id="1391" name="Google Shape;1391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3552" y="2382782"/>
            <a:ext cx="4190387" cy="1585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2" name="Google Shape;1392;p72"/>
          <p:cNvCxnSpPr/>
          <p:nvPr/>
        </p:nvCxnSpPr>
        <p:spPr>
          <a:xfrm rot="10800000">
            <a:off x="3935760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393" name="Google Shape;1393;p72"/>
          <p:cNvCxnSpPr/>
          <p:nvPr/>
        </p:nvCxnSpPr>
        <p:spPr>
          <a:xfrm rot="10800000">
            <a:off x="4367808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394" name="Google Shape;1394;p72"/>
          <p:cNvSpPr/>
          <p:nvPr/>
        </p:nvSpPr>
        <p:spPr>
          <a:xfrm>
            <a:off x="7935231" y="2204864"/>
            <a:ext cx="1724840" cy="78547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Validation </a:t>
            </a:r>
            <a:endParaRPr/>
          </a:p>
        </p:txBody>
      </p:sp>
      <p:sp>
        <p:nvSpPr>
          <p:cNvPr id="1395" name="Google Shape;1395;p72"/>
          <p:cNvSpPr/>
          <p:nvPr/>
        </p:nvSpPr>
        <p:spPr>
          <a:xfrm>
            <a:off x="7935231" y="3823712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detection: True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73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detection: cascade system</a:t>
            </a:r>
            <a:endParaRPr b="0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1" name="Google Shape;1401;p73"/>
          <p:cNvSpPr txBox="1"/>
          <p:nvPr>
            <p:ph idx="1" type="body"/>
          </p:nvPr>
        </p:nvSpPr>
        <p:spPr>
          <a:xfrm>
            <a:off x="838200" y="1825625"/>
            <a:ext cx="10515600" cy="4123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/>
              <a:t>Преимущества:</a:t>
            </a:r>
            <a:br>
              <a:rPr lang="en-US" sz="2400"/>
            </a:br>
            <a:r>
              <a:rPr lang="en-US" sz="2400"/>
              <a:t>- Высокая точность</a:t>
            </a:r>
            <a:br>
              <a:rPr lang="en-US" sz="2400"/>
            </a:br>
            <a:r>
              <a:rPr lang="en-US" sz="2400"/>
              <a:t>- Гибкость системы</a:t>
            </a:r>
            <a:br>
              <a:rPr lang="en-US" sz="2400"/>
            </a:br>
            <a:br>
              <a:rPr lang="en-US" sz="2400"/>
            </a:br>
            <a:r>
              <a:rPr lang="en-US" sz="2400"/>
              <a:t>Недостатки:</a:t>
            </a:r>
            <a:br>
              <a:rPr lang="en-US" sz="2400"/>
            </a:br>
            <a:r>
              <a:rPr lang="en-US" sz="2400"/>
              <a:t>- Дополнительные вычислительные расходы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74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detection: complex cascade system</a:t>
            </a:r>
            <a:endParaRPr b="0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7" name="Google Shape;1407;p74"/>
          <p:cNvSpPr txBox="1"/>
          <p:nvPr>
            <p:ph idx="1" type="body"/>
          </p:nvPr>
        </p:nvSpPr>
        <p:spPr>
          <a:xfrm>
            <a:off x="838200" y="1825625"/>
            <a:ext cx="10515600" cy="4123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/>
              <a:t>Что может быть еще?</a:t>
            </a:r>
            <a:br>
              <a:rPr lang="en-US" sz="2400"/>
            </a:br>
            <a:r>
              <a:rPr lang="en-US" sz="2400"/>
              <a:t>- Валидация рекламы</a:t>
            </a:r>
            <a:br>
              <a:rPr lang="en-US" sz="2400"/>
            </a:br>
            <a:br>
              <a:rPr lang="en-US" sz="2400"/>
            </a:br>
            <a:endParaRPr sz="2400"/>
          </a:p>
        </p:txBody>
      </p:sp>
      <p:pic>
        <p:nvPicPr>
          <p:cNvPr id="1408" name="Google Shape;1408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8047" y="2129159"/>
            <a:ext cx="4859090" cy="4861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24192" y="3549395"/>
            <a:ext cx="1512168" cy="20208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0" name="Google Shape;1410;p74"/>
          <p:cNvCxnSpPr/>
          <p:nvPr/>
        </p:nvCxnSpPr>
        <p:spPr>
          <a:xfrm>
            <a:off x="6456040" y="4559829"/>
            <a:ext cx="790346" cy="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75"/>
          <p:cNvSpPr/>
          <p:nvPr/>
        </p:nvSpPr>
        <p:spPr>
          <a:xfrm>
            <a:off x="2279576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адиомикрофон" id="1416" name="Google Shape;1416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8720" y="4077072"/>
            <a:ext cx="451258" cy="388335"/>
          </a:xfrm>
          <a:prstGeom prst="rect">
            <a:avLst/>
          </a:prstGeom>
          <a:noFill/>
          <a:ln>
            <a:noFill/>
          </a:ln>
        </p:spPr>
      </p:pic>
      <p:sp>
        <p:nvSpPr>
          <p:cNvPr id="1417" name="Google Shape;1417;p75"/>
          <p:cNvSpPr/>
          <p:nvPr/>
        </p:nvSpPr>
        <p:spPr>
          <a:xfrm>
            <a:off x="7682878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8" name="Google Shape;1418;p75"/>
          <p:cNvSpPr/>
          <p:nvPr/>
        </p:nvSpPr>
        <p:spPr>
          <a:xfrm>
            <a:off x="7935231" y="317564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pic>
        <p:nvPicPr>
          <p:cNvPr id="1419" name="Google Shape;1419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11624" y="2382782"/>
            <a:ext cx="4190387" cy="1585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0" name="Google Shape;1420;p75"/>
          <p:cNvCxnSpPr/>
          <p:nvPr/>
        </p:nvCxnSpPr>
        <p:spPr>
          <a:xfrm>
            <a:off x="4509122" y="4293096"/>
            <a:ext cx="3173756" cy="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21" name="Google Shape;1421;p75"/>
          <p:cNvCxnSpPr/>
          <p:nvPr/>
        </p:nvCxnSpPr>
        <p:spPr>
          <a:xfrm rot="10800000">
            <a:off x="4583832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422" name="Google Shape;1422;p75"/>
          <p:cNvCxnSpPr/>
          <p:nvPr/>
        </p:nvCxnSpPr>
        <p:spPr>
          <a:xfrm rot="10800000">
            <a:off x="5015880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423" name="Google Shape;1423;p75"/>
          <p:cNvSpPr/>
          <p:nvPr/>
        </p:nvSpPr>
        <p:spPr>
          <a:xfrm>
            <a:off x="2531929" y="148978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Accept</a:t>
            </a:r>
            <a:endParaRPr/>
          </a:p>
        </p:txBody>
      </p:sp>
      <p:sp>
        <p:nvSpPr>
          <p:cNvPr id="1424" name="Google Shape;1424;p75"/>
          <p:cNvSpPr/>
          <p:nvPr/>
        </p:nvSpPr>
        <p:spPr>
          <a:xfrm>
            <a:off x="7935231" y="14465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Accept</a:t>
            </a:r>
            <a:endParaRPr/>
          </a:p>
        </p:txBody>
      </p:sp>
      <p:sp>
        <p:nvSpPr>
          <p:cNvPr id="1425" name="Google Shape;1425;p75"/>
          <p:cNvSpPr/>
          <p:nvPr/>
        </p:nvSpPr>
        <p:spPr>
          <a:xfrm>
            <a:off x="7935231" y="2204864"/>
            <a:ext cx="1724840" cy="78547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Validation </a:t>
            </a:r>
            <a:endParaRPr/>
          </a:p>
        </p:txBody>
      </p:sp>
      <p:sp>
        <p:nvSpPr>
          <p:cNvPr id="1426" name="Google Shape;1426;p75"/>
          <p:cNvSpPr/>
          <p:nvPr/>
        </p:nvSpPr>
        <p:spPr>
          <a:xfrm>
            <a:off x="7955331" y="3825326"/>
            <a:ext cx="1724840" cy="788336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Advertising Validation</a:t>
            </a:r>
            <a:endParaRPr/>
          </a:p>
        </p:txBody>
      </p:sp>
      <p:sp>
        <p:nvSpPr>
          <p:cNvPr id="1427" name="Google Shape;1427;p75"/>
          <p:cNvSpPr txBox="1"/>
          <p:nvPr/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detection: complex cascade system</a:t>
            </a:r>
            <a:endParaRPr b="0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76"/>
          <p:cNvSpPr/>
          <p:nvPr/>
        </p:nvSpPr>
        <p:spPr>
          <a:xfrm>
            <a:off x="2279576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адиомикрофон" id="1433" name="Google Shape;1433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8720" y="4077072"/>
            <a:ext cx="451258" cy="388335"/>
          </a:xfrm>
          <a:prstGeom prst="rect">
            <a:avLst/>
          </a:prstGeom>
          <a:noFill/>
          <a:ln>
            <a:noFill/>
          </a:ln>
        </p:spPr>
      </p:pic>
      <p:sp>
        <p:nvSpPr>
          <p:cNvPr id="1434" name="Google Shape;1434;p76"/>
          <p:cNvSpPr/>
          <p:nvPr/>
        </p:nvSpPr>
        <p:spPr>
          <a:xfrm>
            <a:off x="7682878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5" name="Google Shape;1435;p76"/>
          <p:cNvSpPr/>
          <p:nvPr/>
        </p:nvSpPr>
        <p:spPr>
          <a:xfrm>
            <a:off x="7935231" y="317564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pic>
        <p:nvPicPr>
          <p:cNvPr id="1436" name="Google Shape;1436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11624" y="2382782"/>
            <a:ext cx="4190387" cy="1585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7" name="Google Shape;1437;p76"/>
          <p:cNvCxnSpPr/>
          <p:nvPr/>
        </p:nvCxnSpPr>
        <p:spPr>
          <a:xfrm>
            <a:off x="4509122" y="4293096"/>
            <a:ext cx="3173756" cy="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38" name="Google Shape;1438;p76"/>
          <p:cNvCxnSpPr/>
          <p:nvPr/>
        </p:nvCxnSpPr>
        <p:spPr>
          <a:xfrm rot="10800000">
            <a:off x="4583832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439" name="Google Shape;1439;p76"/>
          <p:cNvCxnSpPr/>
          <p:nvPr/>
        </p:nvCxnSpPr>
        <p:spPr>
          <a:xfrm rot="10800000">
            <a:off x="5015880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440" name="Google Shape;1440;p76"/>
          <p:cNvSpPr/>
          <p:nvPr/>
        </p:nvSpPr>
        <p:spPr>
          <a:xfrm>
            <a:off x="2531929" y="148978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Accept</a:t>
            </a:r>
            <a:endParaRPr/>
          </a:p>
        </p:txBody>
      </p:sp>
      <p:sp>
        <p:nvSpPr>
          <p:cNvPr id="1441" name="Google Shape;1441;p76"/>
          <p:cNvSpPr/>
          <p:nvPr/>
        </p:nvSpPr>
        <p:spPr>
          <a:xfrm>
            <a:off x="7935231" y="144656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Accept</a:t>
            </a:r>
            <a:endParaRPr/>
          </a:p>
        </p:txBody>
      </p:sp>
      <p:sp>
        <p:nvSpPr>
          <p:cNvPr id="1442" name="Google Shape;1442;p76"/>
          <p:cNvSpPr/>
          <p:nvPr/>
        </p:nvSpPr>
        <p:spPr>
          <a:xfrm>
            <a:off x="7935231" y="2204864"/>
            <a:ext cx="1724840" cy="78547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Validation </a:t>
            </a:r>
            <a:endParaRPr/>
          </a:p>
        </p:txBody>
      </p:sp>
      <p:sp>
        <p:nvSpPr>
          <p:cNvPr id="1443" name="Google Shape;1443;p76"/>
          <p:cNvSpPr/>
          <p:nvPr/>
        </p:nvSpPr>
        <p:spPr>
          <a:xfrm>
            <a:off x="7955331" y="3825326"/>
            <a:ext cx="1724840" cy="788336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Advertising Validation</a:t>
            </a:r>
            <a:endParaRPr/>
          </a:p>
        </p:txBody>
      </p:sp>
      <p:sp>
        <p:nvSpPr>
          <p:cNvPr id="1444" name="Google Shape;1444;p76"/>
          <p:cNvSpPr/>
          <p:nvPr/>
        </p:nvSpPr>
        <p:spPr>
          <a:xfrm>
            <a:off x="7935231" y="490472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Reject</a:t>
            </a:r>
            <a:endParaRPr/>
          </a:p>
        </p:txBody>
      </p:sp>
      <p:sp>
        <p:nvSpPr>
          <p:cNvPr id="1445" name="Google Shape;1445;p76"/>
          <p:cNvSpPr txBox="1"/>
          <p:nvPr/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detection: complex cascade system</a:t>
            </a:r>
            <a:endParaRPr b="0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77"/>
          <p:cNvSpPr/>
          <p:nvPr/>
        </p:nvSpPr>
        <p:spPr>
          <a:xfrm>
            <a:off x="2279576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адиомикрофон" id="1451" name="Google Shape;1451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8720" y="4077072"/>
            <a:ext cx="451258" cy="388335"/>
          </a:xfrm>
          <a:prstGeom prst="rect">
            <a:avLst/>
          </a:prstGeom>
          <a:noFill/>
          <a:ln>
            <a:noFill/>
          </a:ln>
        </p:spPr>
      </p:pic>
      <p:sp>
        <p:nvSpPr>
          <p:cNvPr id="1452" name="Google Shape;1452;p77"/>
          <p:cNvSpPr/>
          <p:nvPr/>
        </p:nvSpPr>
        <p:spPr>
          <a:xfrm>
            <a:off x="7682878" y="206129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3" name="Google Shape;1453;p77"/>
          <p:cNvSpPr/>
          <p:nvPr/>
        </p:nvSpPr>
        <p:spPr>
          <a:xfrm>
            <a:off x="7935231" y="317564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pic>
        <p:nvPicPr>
          <p:cNvPr id="1454" name="Google Shape;1454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11624" y="2382782"/>
            <a:ext cx="4190387" cy="15857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5" name="Google Shape;1455;p77"/>
          <p:cNvCxnSpPr/>
          <p:nvPr/>
        </p:nvCxnSpPr>
        <p:spPr>
          <a:xfrm rot="10800000">
            <a:off x="4583832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456" name="Google Shape;1456;p77"/>
          <p:cNvCxnSpPr/>
          <p:nvPr/>
        </p:nvCxnSpPr>
        <p:spPr>
          <a:xfrm rot="10800000">
            <a:off x="5015880" y="2382782"/>
            <a:ext cx="0" cy="169429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457" name="Google Shape;1457;p77"/>
          <p:cNvSpPr/>
          <p:nvPr/>
        </p:nvSpPr>
        <p:spPr>
          <a:xfrm>
            <a:off x="7935231" y="2204864"/>
            <a:ext cx="1724840" cy="78547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Validation </a:t>
            </a:r>
            <a:endParaRPr/>
          </a:p>
        </p:txBody>
      </p:sp>
      <p:sp>
        <p:nvSpPr>
          <p:cNvPr id="1458" name="Google Shape;1458;p77"/>
          <p:cNvSpPr/>
          <p:nvPr/>
        </p:nvSpPr>
        <p:spPr>
          <a:xfrm>
            <a:off x="7955331" y="3825326"/>
            <a:ext cx="1724840" cy="788336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Advertising Validation</a:t>
            </a:r>
            <a:endParaRPr/>
          </a:p>
        </p:txBody>
      </p:sp>
      <p:sp>
        <p:nvSpPr>
          <p:cNvPr id="1459" name="Google Shape;1459;p77"/>
          <p:cNvSpPr/>
          <p:nvPr/>
        </p:nvSpPr>
        <p:spPr>
          <a:xfrm>
            <a:off x="7935231" y="490472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Reject</a:t>
            </a:r>
            <a:endParaRPr/>
          </a:p>
        </p:txBody>
      </p:sp>
      <p:sp>
        <p:nvSpPr>
          <p:cNvPr id="1460" name="Google Shape;1460;p77"/>
          <p:cNvSpPr txBox="1"/>
          <p:nvPr/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detection: complex cascade system</a:t>
            </a:r>
            <a:endParaRPr b="0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78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detection: complex cascade system</a:t>
            </a:r>
            <a:endParaRPr b="0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6" name="Google Shape;1466;p78"/>
          <p:cNvSpPr txBox="1"/>
          <p:nvPr>
            <p:ph idx="1" type="body"/>
          </p:nvPr>
        </p:nvSpPr>
        <p:spPr>
          <a:xfrm>
            <a:off x="838200" y="1825625"/>
            <a:ext cx="10515600" cy="4123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/>
              <a:t>Что может быть еще?</a:t>
            </a:r>
            <a:br>
              <a:rPr lang="en-US" sz="2400"/>
            </a:br>
            <a:r>
              <a:rPr lang="en-US" sz="2400"/>
              <a:t>- Быстрые команды, </a:t>
            </a:r>
            <a:r>
              <a:rPr lang="en-US" sz="2400" u="sng">
                <a:solidFill>
                  <a:schemeClr val="hlink"/>
                </a:solidFill>
                <a:hlinkClick r:id="rId3"/>
              </a:rPr>
              <a:t>habr</a:t>
            </a:r>
            <a:endParaRPr sz="2400"/>
          </a:p>
        </p:txBody>
      </p:sp>
      <p:sp>
        <p:nvSpPr>
          <p:cNvPr id="1467" name="Google Shape;1467;p78"/>
          <p:cNvSpPr/>
          <p:nvPr/>
        </p:nvSpPr>
        <p:spPr>
          <a:xfrm>
            <a:off x="2675295" y="2997885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адиомикрофон" id="1468" name="Google Shape;1468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64439" y="5013665"/>
            <a:ext cx="451258" cy="388335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78"/>
          <p:cNvSpPr/>
          <p:nvPr/>
        </p:nvSpPr>
        <p:spPr>
          <a:xfrm>
            <a:off x="7287159" y="299764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0" name="Google Shape;1470;p78"/>
          <p:cNvSpPr/>
          <p:nvPr/>
        </p:nvSpPr>
        <p:spPr>
          <a:xfrm>
            <a:off x="7539512" y="411199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sp>
        <p:nvSpPr>
          <p:cNvPr id="1471" name="Google Shape;1471;p78"/>
          <p:cNvSpPr/>
          <p:nvPr/>
        </p:nvSpPr>
        <p:spPr>
          <a:xfrm>
            <a:off x="7539512" y="3141214"/>
            <a:ext cx="1724840" cy="78547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Validation </a:t>
            </a:r>
            <a:endParaRPr/>
          </a:p>
        </p:txBody>
      </p:sp>
      <p:sp>
        <p:nvSpPr>
          <p:cNvPr id="1472" name="Google Shape;1472;p78"/>
          <p:cNvSpPr/>
          <p:nvPr/>
        </p:nvSpPr>
        <p:spPr>
          <a:xfrm>
            <a:off x="2927648" y="3144275"/>
            <a:ext cx="1724840" cy="78547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 </a:t>
            </a:r>
            <a:endParaRPr/>
          </a:p>
        </p:txBody>
      </p:sp>
      <p:sp>
        <p:nvSpPr>
          <p:cNvPr id="1473" name="Google Shape;1473;p78"/>
          <p:cNvSpPr/>
          <p:nvPr/>
        </p:nvSpPr>
        <p:spPr>
          <a:xfrm>
            <a:off x="2927648" y="4076139"/>
            <a:ext cx="1724840" cy="78547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</a:t>
            </a:r>
            <a:endParaRPr/>
          </a:p>
        </p:txBody>
      </p:sp>
      <p:sp>
        <p:nvSpPr>
          <p:cNvPr id="1474" name="Google Shape;1474;p78"/>
          <p:cNvSpPr/>
          <p:nvPr/>
        </p:nvSpPr>
        <p:spPr>
          <a:xfrm>
            <a:off x="7539512" y="4756511"/>
            <a:ext cx="1724840" cy="788336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Advertising Validation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79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detection: complex cascade system</a:t>
            </a:r>
            <a:endParaRPr b="0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0" name="Google Shape;1480;p79"/>
          <p:cNvSpPr txBox="1"/>
          <p:nvPr>
            <p:ph idx="1" type="body"/>
          </p:nvPr>
        </p:nvSpPr>
        <p:spPr>
          <a:xfrm>
            <a:off x="838200" y="1825625"/>
            <a:ext cx="10515600" cy="4123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/>
              <a:t>Что может быть еще?</a:t>
            </a:r>
            <a:br>
              <a:rPr lang="en-US" sz="2400"/>
            </a:br>
            <a:r>
              <a:rPr lang="en-US" sz="2400"/>
              <a:t>- Быстрые команды, </a:t>
            </a:r>
            <a:r>
              <a:rPr lang="en-US" sz="2400" u="sng">
                <a:solidFill>
                  <a:schemeClr val="hlink"/>
                </a:solidFill>
                <a:hlinkClick r:id="rId3"/>
              </a:rPr>
              <a:t>habr</a:t>
            </a:r>
            <a:endParaRPr sz="2400"/>
          </a:p>
        </p:txBody>
      </p:sp>
      <p:sp>
        <p:nvSpPr>
          <p:cNvPr id="1481" name="Google Shape;1481;p79"/>
          <p:cNvSpPr/>
          <p:nvPr/>
        </p:nvSpPr>
        <p:spPr>
          <a:xfrm>
            <a:off x="2675295" y="2997885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адиомикрофон" id="1482" name="Google Shape;1482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64439" y="5013665"/>
            <a:ext cx="451258" cy="388335"/>
          </a:xfrm>
          <a:prstGeom prst="rect">
            <a:avLst/>
          </a:prstGeom>
          <a:noFill/>
          <a:ln>
            <a:noFill/>
          </a:ln>
        </p:spPr>
      </p:pic>
      <p:sp>
        <p:nvSpPr>
          <p:cNvPr id="1483" name="Google Shape;1483;p79"/>
          <p:cNvSpPr/>
          <p:nvPr/>
        </p:nvSpPr>
        <p:spPr>
          <a:xfrm>
            <a:off x="2927648" y="3144275"/>
            <a:ext cx="1724840" cy="785474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 </a:t>
            </a:r>
            <a:endParaRPr/>
          </a:p>
        </p:txBody>
      </p:sp>
      <p:sp>
        <p:nvSpPr>
          <p:cNvPr id="1484" name="Google Shape;1484;p79"/>
          <p:cNvSpPr/>
          <p:nvPr/>
        </p:nvSpPr>
        <p:spPr>
          <a:xfrm>
            <a:off x="2927648" y="4076139"/>
            <a:ext cx="1724840" cy="78547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</a:t>
            </a:r>
            <a:endParaRPr/>
          </a:p>
        </p:txBody>
      </p:sp>
      <p:sp>
        <p:nvSpPr>
          <p:cNvPr id="1485" name="Google Shape;1485;p79"/>
          <p:cNvSpPr/>
          <p:nvPr/>
        </p:nvSpPr>
        <p:spPr>
          <a:xfrm>
            <a:off x="7287159" y="299764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6" name="Google Shape;1486;p79"/>
          <p:cNvSpPr/>
          <p:nvPr/>
        </p:nvSpPr>
        <p:spPr>
          <a:xfrm>
            <a:off x="7539512" y="411199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sp>
        <p:nvSpPr>
          <p:cNvPr id="1487" name="Google Shape;1487;p79"/>
          <p:cNvSpPr/>
          <p:nvPr/>
        </p:nvSpPr>
        <p:spPr>
          <a:xfrm>
            <a:off x="7539512" y="3141214"/>
            <a:ext cx="1724840" cy="78547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Validation </a:t>
            </a:r>
            <a:endParaRPr/>
          </a:p>
        </p:txBody>
      </p:sp>
      <p:sp>
        <p:nvSpPr>
          <p:cNvPr id="1488" name="Google Shape;1488;p79"/>
          <p:cNvSpPr/>
          <p:nvPr/>
        </p:nvSpPr>
        <p:spPr>
          <a:xfrm>
            <a:off x="7539512" y="4756511"/>
            <a:ext cx="1724840" cy="788336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Advertising Validation</a:t>
            </a:r>
            <a:endParaRPr/>
          </a:p>
        </p:txBody>
      </p:sp>
      <p:cxnSp>
        <p:nvCxnSpPr>
          <p:cNvPr id="1489" name="Google Shape;1489;p79"/>
          <p:cNvCxnSpPr>
            <a:stCxn id="1481" idx="3"/>
            <a:endCxn id="1485" idx="1"/>
          </p:cNvCxnSpPr>
          <p:nvPr/>
        </p:nvCxnSpPr>
        <p:spPr>
          <a:xfrm flipH="1" rot="10800000">
            <a:off x="4904841" y="4365293"/>
            <a:ext cx="2382300" cy="3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"/>
          <p:cNvSpPr/>
          <p:nvPr/>
        </p:nvSpPr>
        <p:spPr>
          <a:xfrm>
            <a:off x="340764" y="982254"/>
            <a:ext cx="5755236" cy="287854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адиомикрофон" id="166" name="Google Shape;16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493" y="1507029"/>
            <a:ext cx="451257" cy="388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адиомикрофон" id="167" name="Google Shape;16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720" y="2227492"/>
            <a:ext cx="451258" cy="388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адиомикрофон" id="168" name="Google Shape;16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492" y="2947061"/>
            <a:ext cx="451258" cy="388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p8"/>
          <p:cNvCxnSpPr>
            <a:stCxn id="168" idx="3"/>
          </p:cNvCxnSpPr>
          <p:nvPr/>
        </p:nvCxnSpPr>
        <p:spPr>
          <a:xfrm flipH="1" rot="10800000">
            <a:off x="939750" y="2417029"/>
            <a:ext cx="372600" cy="7242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0" name="Google Shape;170;p8"/>
          <p:cNvCxnSpPr>
            <a:stCxn id="167" idx="3"/>
          </p:cNvCxnSpPr>
          <p:nvPr/>
        </p:nvCxnSpPr>
        <p:spPr>
          <a:xfrm flipH="1" rot="10800000">
            <a:off x="932978" y="2417159"/>
            <a:ext cx="379200" cy="45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1" name="Google Shape;171;p8"/>
          <p:cNvCxnSpPr>
            <a:stCxn id="166" idx="3"/>
          </p:cNvCxnSpPr>
          <p:nvPr/>
        </p:nvCxnSpPr>
        <p:spPr>
          <a:xfrm>
            <a:off x="939750" y="1701196"/>
            <a:ext cx="372600" cy="7158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Количество" id="172" name="Google Shape;17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3359698" y="1115939"/>
            <a:ext cx="537975" cy="537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Количество" id="173" name="Google Shape;17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3359697" y="3141228"/>
            <a:ext cx="537975" cy="53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8"/>
          <p:cNvSpPr/>
          <p:nvPr/>
        </p:nvSpPr>
        <p:spPr>
          <a:xfrm>
            <a:off x="4180273" y="2030319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</a:t>
            </a:r>
            <a:endParaRPr/>
          </a:p>
        </p:txBody>
      </p:sp>
      <p:sp>
        <p:nvSpPr>
          <p:cNvPr id="175" name="Google Shape;175;p8"/>
          <p:cNvSpPr/>
          <p:nvPr/>
        </p:nvSpPr>
        <p:spPr>
          <a:xfrm>
            <a:off x="1308806" y="2042585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Speech Enhancement</a:t>
            </a:r>
            <a:endParaRPr/>
          </a:p>
        </p:txBody>
      </p:sp>
      <p:cxnSp>
        <p:nvCxnSpPr>
          <p:cNvPr id="176" name="Google Shape;176;p8"/>
          <p:cNvCxnSpPr/>
          <p:nvPr/>
        </p:nvCxnSpPr>
        <p:spPr>
          <a:xfrm rot="10800000">
            <a:off x="3633836" y="2096977"/>
            <a:ext cx="0" cy="647922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177" name="Google Shape;17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5210" y="1126799"/>
            <a:ext cx="1724837" cy="686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82339" y="1164580"/>
            <a:ext cx="1724837" cy="71254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"/>
          <p:cNvSpPr txBox="1"/>
          <p:nvPr>
            <p:ph type="title"/>
          </p:nvPr>
        </p:nvSpPr>
        <p:spPr>
          <a:xfrm>
            <a:off x="340776" y="0"/>
            <a:ext cx="5755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Voice assistant pipeline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80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detection: complex cascade system</a:t>
            </a:r>
            <a:endParaRPr b="0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5" name="Google Shape;1495;p80"/>
          <p:cNvSpPr txBox="1"/>
          <p:nvPr>
            <p:ph idx="1" type="body"/>
          </p:nvPr>
        </p:nvSpPr>
        <p:spPr>
          <a:xfrm>
            <a:off x="838200" y="1825625"/>
            <a:ext cx="10515600" cy="4123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/>
              <a:t>Что может быть еще?</a:t>
            </a:r>
            <a:br>
              <a:rPr lang="en-US" sz="2400"/>
            </a:br>
            <a:r>
              <a:rPr lang="en-US" sz="2400"/>
              <a:t>- Быстрые команды, </a:t>
            </a:r>
            <a:r>
              <a:rPr lang="en-US" sz="2400" u="sng">
                <a:solidFill>
                  <a:schemeClr val="hlink"/>
                </a:solidFill>
                <a:hlinkClick r:id="rId3"/>
              </a:rPr>
              <a:t>habr</a:t>
            </a:r>
            <a:endParaRPr sz="2400"/>
          </a:p>
        </p:txBody>
      </p:sp>
      <p:sp>
        <p:nvSpPr>
          <p:cNvPr id="1496" name="Google Shape;1496;p80"/>
          <p:cNvSpPr/>
          <p:nvPr/>
        </p:nvSpPr>
        <p:spPr>
          <a:xfrm>
            <a:off x="2675295" y="2997885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адиомикрофон" id="1497" name="Google Shape;1497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64439" y="5013665"/>
            <a:ext cx="451258" cy="388335"/>
          </a:xfrm>
          <a:prstGeom prst="rect">
            <a:avLst/>
          </a:prstGeom>
          <a:noFill/>
          <a:ln>
            <a:noFill/>
          </a:ln>
        </p:spPr>
      </p:pic>
      <p:sp>
        <p:nvSpPr>
          <p:cNvPr id="1498" name="Google Shape;1498;p80"/>
          <p:cNvSpPr/>
          <p:nvPr/>
        </p:nvSpPr>
        <p:spPr>
          <a:xfrm>
            <a:off x="2927648" y="3144275"/>
            <a:ext cx="1724840" cy="78547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 </a:t>
            </a:r>
            <a:endParaRPr/>
          </a:p>
        </p:txBody>
      </p:sp>
      <p:sp>
        <p:nvSpPr>
          <p:cNvPr id="1499" name="Google Shape;1499;p80"/>
          <p:cNvSpPr/>
          <p:nvPr/>
        </p:nvSpPr>
        <p:spPr>
          <a:xfrm>
            <a:off x="2927648" y="4076139"/>
            <a:ext cx="1724840" cy="785474"/>
          </a:xfrm>
          <a:prstGeom prst="rect">
            <a:avLst/>
          </a:prstGeom>
          <a:solidFill>
            <a:schemeClr val="dk1"/>
          </a:solidFill>
          <a:ln cap="flat" cmpd="sng" w="762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</a:t>
            </a:r>
            <a:endParaRPr/>
          </a:p>
        </p:txBody>
      </p:sp>
      <p:sp>
        <p:nvSpPr>
          <p:cNvPr id="1500" name="Google Shape;1500;p80"/>
          <p:cNvSpPr/>
          <p:nvPr/>
        </p:nvSpPr>
        <p:spPr>
          <a:xfrm>
            <a:off x="7287159" y="2997642"/>
            <a:ext cx="2229546" cy="2735416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1" name="Google Shape;1501;p80"/>
          <p:cNvSpPr/>
          <p:nvPr/>
        </p:nvSpPr>
        <p:spPr>
          <a:xfrm>
            <a:off x="7539512" y="4111990"/>
            <a:ext cx="1724840" cy="50672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ASR Server</a:t>
            </a:r>
            <a:endParaRPr/>
          </a:p>
        </p:txBody>
      </p:sp>
      <p:sp>
        <p:nvSpPr>
          <p:cNvPr id="1502" name="Google Shape;1502;p80"/>
          <p:cNvSpPr/>
          <p:nvPr/>
        </p:nvSpPr>
        <p:spPr>
          <a:xfrm>
            <a:off x="7539512" y="3141214"/>
            <a:ext cx="1724840" cy="785474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Validation </a:t>
            </a:r>
            <a:endParaRPr/>
          </a:p>
        </p:txBody>
      </p:sp>
      <p:sp>
        <p:nvSpPr>
          <p:cNvPr id="1503" name="Google Shape;1503;p80"/>
          <p:cNvSpPr/>
          <p:nvPr/>
        </p:nvSpPr>
        <p:spPr>
          <a:xfrm>
            <a:off x="7539512" y="4756511"/>
            <a:ext cx="1724840" cy="788336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Advertising Validation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81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detection: complex cascade system</a:t>
            </a:r>
            <a:endParaRPr b="0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9" name="Google Shape;1509;p81"/>
          <p:cNvSpPr txBox="1"/>
          <p:nvPr>
            <p:ph idx="1" type="body"/>
          </p:nvPr>
        </p:nvSpPr>
        <p:spPr>
          <a:xfrm>
            <a:off x="838200" y="5877272"/>
            <a:ext cx="10515600" cy="539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Voice Trigger System for Siri</a:t>
            </a:r>
            <a:r>
              <a:rPr lang="en-US" sz="2400"/>
              <a:t>: Apple, 2023</a:t>
            </a:r>
            <a:endParaRPr sz="2400"/>
          </a:p>
        </p:txBody>
      </p:sp>
      <p:pic>
        <p:nvPicPr>
          <p:cNvPr id="1510" name="Google Shape;1510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15901" y="1556792"/>
            <a:ext cx="7560198" cy="4123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82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detection: метрики</a:t>
            </a:r>
            <a:endParaRPr b="0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6" name="Google Shape;1516;p8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/>
              <a:t>FAR: False (Activation / Accepts / Alarm) Rate</a:t>
            </a:r>
            <a:br>
              <a:rPr lang="en-US" sz="2400"/>
            </a:br>
            <a:r>
              <a:rPr lang="en-US" sz="2400"/>
              <a:t>- FAR = FP / (FP + TN)</a:t>
            </a:r>
            <a:br>
              <a:rPr lang="en-US" sz="2400"/>
            </a:b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/>
              <a:t>FRR: False Rejects Rate</a:t>
            </a:r>
            <a:br>
              <a:rPr lang="en-US" sz="2400"/>
            </a:br>
            <a:r>
              <a:rPr lang="en-US" sz="2400"/>
              <a:t>- FRR = FN / (FN + TP)</a:t>
            </a:r>
            <a:br>
              <a:rPr lang="en-US" sz="2400"/>
            </a:br>
            <a:br>
              <a:rPr lang="en-US" sz="2400"/>
            </a:br>
            <a:r>
              <a:rPr lang="en-US" sz="2400"/>
              <a:t>FAh: False Accepts per hour</a:t>
            </a:r>
            <a:br>
              <a:rPr lang="en-US" sz="2400"/>
            </a:br>
            <a:r>
              <a:rPr lang="en-US" sz="2400"/>
              <a:t>- Количество ложных срабатываний в час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/>
              <a:t>Detection Error Tradeoff</a:t>
            </a:r>
            <a:endParaRPr/>
          </a:p>
        </p:txBody>
      </p:sp>
      <p:pic>
        <p:nvPicPr>
          <p:cNvPr id="1517" name="Google Shape;1517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0096" y="2100824"/>
            <a:ext cx="4708132" cy="3800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83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User perceived latency</a:t>
            </a:r>
            <a:endParaRPr b="0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3" name="Google Shape;1523;p8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/>
              <a:t>Скорость отклика</a:t>
            </a:r>
            <a:br>
              <a:rPr b="1" lang="en-US" sz="2400"/>
            </a:br>
            <a:r>
              <a:rPr b="1" lang="en-US" sz="2400"/>
              <a:t>- </a:t>
            </a:r>
            <a:r>
              <a:rPr lang="en-US" sz="2400"/>
              <a:t>Быстрое выполнение команд, без задержек и пауз</a:t>
            </a:r>
            <a:endParaRPr b="1"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/>
              <a:t>User perceived latency – метрика, отражающая воспринимаемое пользователем время задержки между действием и реакцией системы.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/>
              <a:t>В нашем случае можем выделить два примера:</a:t>
            </a:r>
            <a:br>
              <a:rPr lang="en-US" sz="2400"/>
            </a:br>
            <a:r>
              <a:rPr lang="en-US" sz="2400"/>
              <a:t>- Произношение активационной фразы &lt;-&gt; активация колонки</a:t>
            </a:r>
            <a:br>
              <a:rPr lang="en-US" sz="2400"/>
            </a:br>
            <a:r>
              <a:rPr lang="en-US" sz="2400"/>
              <a:t>- Произношение голосового запроса &lt;-&gt; получение ответа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b="1" sz="24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84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/>
          </a:p>
        </p:txBody>
      </p:sp>
      <p:sp>
        <p:nvSpPr>
          <p:cNvPr id="1529" name="Google Shape;1529;p84"/>
          <p:cNvSpPr txBox="1"/>
          <p:nvPr>
            <p:ph idx="1" type="body"/>
          </p:nvPr>
        </p:nvSpPr>
        <p:spPr>
          <a:xfrm>
            <a:off x="838200" y="1825625"/>
            <a:ext cx="10515600" cy="11713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/>
              <a:t>Основная задача в рамках Voice Assistant Pipeline</a:t>
            </a:r>
            <a:br>
              <a:rPr lang="en-US" sz="2400"/>
            </a:br>
            <a:r>
              <a:rPr lang="en-US" sz="2400"/>
              <a:t>- Определение конца голосового запроса пользователя для завершения приема аудиосигнала и начала подготовки ответа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4" name="Google Shape;1534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2523040" y="2339277"/>
            <a:ext cx="5799559" cy="2395470"/>
          </a:xfrm>
          <a:prstGeom prst="rect">
            <a:avLst/>
          </a:prstGeom>
          <a:noFill/>
          <a:ln>
            <a:noFill/>
          </a:ln>
        </p:spPr>
      </p:pic>
      <p:sp>
        <p:nvSpPr>
          <p:cNvPr id="1535" name="Google Shape;1535;p85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/>
          </a:p>
        </p:txBody>
      </p:sp>
      <p:cxnSp>
        <p:nvCxnSpPr>
          <p:cNvPr id="1536" name="Google Shape;1536;p85"/>
          <p:cNvCxnSpPr/>
          <p:nvPr/>
        </p:nvCxnSpPr>
        <p:spPr>
          <a:xfrm rot="10800000">
            <a:off x="3924580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7" name="Google Shape;1537;p85"/>
          <p:cNvCxnSpPr/>
          <p:nvPr/>
        </p:nvCxnSpPr>
        <p:spPr>
          <a:xfrm rot="10800000">
            <a:off x="3276519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38" name="Google Shape;1538;p85"/>
          <p:cNvSpPr txBox="1"/>
          <p:nvPr/>
        </p:nvSpPr>
        <p:spPr>
          <a:xfrm>
            <a:off x="3924580" y="4885812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9" name="Google Shape;1539;p85"/>
          <p:cNvSpPr txBox="1"/>
          <p:nvPr/>
        </p:nvSpPr>
        <p:spPr>
          <a:xfrm>
            <a:off x="3276519" y="4885812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0" name="Google Shape;1540;p85"/>
          <p:cNvSpPr txBox="1"/>
          <p:nvPr/>
        </p:nvSpPr>
        <p:spPr>
          <a:xfrm>
            <a:off x="6384032" y="1774557"/>
            <a:ext cx="223222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 – endpoint: true</a:t>
            </a:r>
            <a:b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 – endpoint: false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1" name="Google Shape;1541;p85"/>
          <p:cNvSpPr txBox="1"/>
          <p:nvPr/>
        </p:nvSpPr>
        <p:spPr>
          <a:xfrm>
            <a:off x="3177070" y="4778671"/>
            <a:ext cx="8469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100ms</a:t>
            </a:r>
            <a:endParaRPr/>
          </a:p>
        </p:txBody>
      </p:sp>
      <p:sp>
        <p:nvSpPr>
          <p:cNvPr id="1542" name="Google Shape;1542;p85"/>
          <p:cNvSpPr txBox="1"/>
          <p:nvPr/>
        </p:nvSpPr>
        <p:spPr>
          <a:xfrm>
            <a:off x="2789157" y="1926021"/>
            <a:ext cx="16227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 &lt; x &lt; 1</a:t>
            </a:r>
            <a:endParaRPr/>
          </a:p>
        </p:txBody>
      </p:sp>
      <p:cxnSp>
        <p:nvCxnSpPr>
          <p:cNvPr id="1543" name="Google Shape;1543;p85"/>
          <p:cNvCxnSpPr>
            <a:stCxn id="1542" idx="3"/>
            <a:endCxn id="1540" idx="1"/>
          </p:cNvCxnSpPr>
          <p:nvPr/>
        </p:nvCxnSpPr>
        <p:spPr>
          <a:xfrm flipH="1" rot="10800000">
            <a:off x="4411939" y="2097787"/>
            <a:ext cx="1972200" cy="129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544" name="Google Shape;1544;p85"/>
          <p:cNvSpPr txBox="1"/>
          <p:nvPr/>
        </p:nvSpPr>
        <p:spPr>
          <a:xfrm>
            <a:off x="4411939" y="1690688"/>
            <a:ext cx="197209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threshold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9" name="Google Shape;1549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1874979" y="2339277"/>
            <a:ext cx="5799559" cy="2395470"/>
          </a:xfrm>
          <a:prstGeom prst="rect">
            <a:avLst/>
          </a:prstGeom>
          <a:noFill/>
          <a:ln>
            <a:noFill/>
          </a:ln>
        </p:spPr>
      </p:pic>
      <p:sp>
        <p:nvSpPr>
          <p:cNvPr id="1550" name="Google Shape;1550;p86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/>
          </a:p>
        </p:txBody>
      </p:sp>
      <p:cxnSp>
        <p:nvCxnSpPr>
          <p:cNvPr id="1551" name="Google Shape;1551;p86"/>
          <p:cNvCxnSpPr/>
          <p:nvPr/>
        </p:nvCxnSpPr>
        <p:spPr>
          <a:xfrm rot="10800000">
            <a:off x="3924580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52" name="Google Shape;1552;p86"/>
          <p:cNvSpPr txBox="1"/>
          <p:nvPr/>
        </p:nvSpPr>
        <p:spPr>
          <a:xfrm>
            <a:off x="3276519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0.10</a:t>
            </a:r>
            <a:endParaRPr/>
          </a:p>
        </p:txBody>
      </p:sp>
      <p:cxnSp>
        <p:nvCxnSpPr>
          <p:cNvPr id="1553" name="Google Shape;1553;p86"/>
          <p:cNvCxnSpPr/>
          <p:nvPr/>
        </p:nvCxnSpPr>
        <p:spPr>
          <a:xfrm rot="10800000">
            <a:off x="3276519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54" name="Google Shape;1554;p86"/>
          <p:cNvSpPr txBox="1"/>
          <p:nvPr/>
        </p:nvSpPr>
        <p:spPr>
          <a:xfrm>
            <a:off x="3924580" y="4885812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5" name="Google Shape;1555;p86"/>
          <p:cNvSpPr txBox="1"/>
          <p:nvPr/>
        </p:nvSpPr>
        <p:spPr>
          <a:xfrm>
            <a:off x="3276519" y="4885812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6" name="Google Shape;1556;p86"/>
          <p:cNvSpPr txBox="1"/>
          <p:nvPr/>
        </p:nvSpPr>
        <p:spPr>
          <a:xfrm>
            <a:off x="4080415" y="1820978"/>
            <a:ext cx="21596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threshold = 0.5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1" name="Google Shape;1561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1226918" y="2339277"/>
            <a:ext cx="5799559" cy="2395470"/>
          </a:xfrm>
          <a:prstGeom prst="rect">
            <a:avLst/>
          </a:prstGeom>
          <a:noFill/>
          <a:ln>
            <a:noFill/>
          </a:ln>
        </p:spPr>
      </p:pic>
      <p:sp>
        <p:nvSpPr>
          <p:cNvPr id="1562" name="Google Shape;1562;p87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/>
          </a:p>
        </p:txBody>
      </p:sp>
      <p:sp>
        <p:nvSpPr>
          <p:cNvPr id="1563" name="Google Shape;1563;p87"/>
          <p:cNvSpPr txBox="1"/>
          <p:nvPr/>
        </p:nvSpPr>
        <p:spPr>
          <a:xfrm>
            <a:off x="3924580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0.10</a:t>
            </a:r>
            <a:endParaRPr/>
          </a:p>
        </p:txBody>
      </p:sp>
      <p:cxnSp>
        <p:nvCxnSpPr>
          <p:cNvPr id="1564" name="Google Shape;1564;p87"/>
          <p:cNvCxnSpPr/>
          <p:nvPr/>
        </p:nvCxnSpPr>
        <p:spPr>
          <a:xfrm rot="10800000">
            <a:off x="4579429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65" name="Google Shape;1565;p87"/>
          <p:cNvCxnSpPr/>
          <p:nvPr/>
        </p:nvCxnSpPr>
        <p:spPr>
          <a:xfrm rot="10800000">
            <a:off x="3924580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66" name="Google Shape;1566;p87"/>
          <p:cNvSpPr txBox="1"/>
          <p:nvPr/>
        </p:nvSpPr>
        <p:spPr>
          <a:xfrm>
            <a:off x="3276519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0.15</a:t>
            </a:r>
            <a:endParaRPr/>
          </a:p>
        </p:txBody>
      </p:sp>
      <p:cxnSp>
        <p:nvCxnSpPr>
          <p:cNvPr id="1567" name="Google Shape;1567;p87"/>
          <p:cNvCxnSpPr/>
          <p:nvPr/>
        </p:nvCxnSpPr>
        <p:spPr>
          <a:xfrm rot="10800000">
            <a:off x="3276519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68" name="Google Shape;1568;p87"/>
          <p:cNvSpPr txBox="1"/>
          <p:nvPr/>
        </p:nvSpPr>
        <p:spPr>
          <a:xfrm>
            <a:off x="3924580" y="4885812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9" name="Google Shape;1569;p87"/>
          <p:cNvSpPr txBox="1"/>
          <p:nvPr/>
        </p:nvSpPr>
        <p:spPr>
          <a:xfrm>
            <a:off x="3276519" y="4885812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0" name="Google Shape;1570;p87"/>
          <p:cNvSpPr txBox="1"/>
          <p:nvPr/>
        </p:nvSpPr>
        <p:spPr>
          <a:xfrm>
            <a:off x="4579429" y="1818880"/>
            <a:ext cx="21596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threshold = 0.5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5" name="Google Shape;1575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-573071" y="2339277"/>
            <a:ext cx="5799559" cy="2395470"/>
          </a:xfrm>
          <a:prstGeom prst="rect">
            <a:avLst/>
          </a:prstGeom>
          <a:noFill/>
          <a:ln>
            <a:noFill/>
          </a:ln>
        </p:spPr>
      </p:pic>
      <p:sp>
        <p:nvSpPr>
          <p:cNvPr id="1576" name="Google Shape;1576;p88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/>
          </a:p>
        </p:txBody>
      </p:sp>
      <p:sp>
        <p:nvSpPr>
          <p:cNvPr id="1577" name="Google Shape;1577;p88"/>
          <p:cNvSpPr txBox="1"/>
          <p:nvPr/>
        </p:nvSpPr>
        <p:spPr>
          <a:xfrm>
            <a:off x="4578427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0.10</a:t>
            </a:r>
            <a:endParaRPr/>
          </a:p>
        </p:txBody>
      </p:sp>
      <p:sp>
        <p:nvSpPr>
          <p:cNvPr id="1578" name="Google Shape;1578;p88"/>
          <p:cNvSpPr txBox="1"/>
          <p:nvPr/>
        </p:nvSpPr>
        <p:spPr>
          <a:xfrm>
            <a:off x="3924580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0.15</a:t>
            </a:r>
            <a:endParaRPr/>
          </a:p>
        </p:txBody>
      </p:sp>
      <p:cxnSp>
        <p:nvCxnSpPr>
          <p:cNvPr id="1579" name="Google Shape;1579;p88"/>
          <p:cNvCxnSpPr/>
          <p:nvPr/>
        </p:nvCxnSpPr>
        <p:spPr>
          <a:xfrm rot="10800000">
            <a:off x="5226488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0" name="Google Shape;1580;p88"/>
          <p:cNvCxnSpPr/>
          <p:nvPr/>
        </p:nvCxnSpPr>
        <p:spPr>
          <a:xfrm rot="10800000">
            <a:off x="4579429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81" name="Google Shape;1581;p88"/>
          <p:cNvCxnSpPr/>
          <p:nvPr/>
        </p:nvCxnSpPr>
        <p:spPr>
          <a:xfrm rot="10800000">
            <a:off x="3924580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82" name="Google Shape;1582;p88"/>
          <p:cNvSpPr txBox="1"/>
          <p:nvPr/>
        </p:nvSpPr>
        <p:spPr>
          <a:xfrm>
            <a:off x="3276519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0.28</a:t>
            </a:r>
            <a:endParaRPr/>
          </a:p>
        </p:txBody>
      </p:sp>
      <p:cxnSp>
        <p:nvCxnSpPr>
          <p:cNvPr id="1583" name="Google Shape;1583;p88"/>
          <p:cNvCxnSpPr/>
          <p:nvPr/>
        </p:nvCxnSpPr>
        <p:spPr>
          <a:xfrm rot="10800000">
            <a:off x="3276519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84" name="Google Shape;1584;p88"/>
          <p:cNvSpPr txBox="1"/>
          <p:nvPr/>
        </p:nvSpPr>
        <p:spPr>
          <a:xfrm>
            <a:off x="3924580" y="4885812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5" name="Google Shape;1585;p88"/>
          <p:cNvSpPr txBox="1"/>
          <p:nvPr/>
        </p:nvSpPr>
        <p:spPr>
          <a:xfrm>
            <a:off x="3276519" y="4885812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6" name="Google Shape;1586;p88"/>
          <p:cNvSpPr txBox="1"/>
          <p:nvPr/>
        </p:nvSpPr>
        <p:spPr>
          <a:xfrm>
            <a:off x="5231862" y="1818880"/>
            <a:ext cx="21596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threshold = 0.5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1" name="Google Shape;1591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74990" y="2339277"/>
            <a:ext cx="5799559" cy="2395470"/>
          </a:xfrm>
          <a:prstGeom prst="rect">
            <a:avLst/>
          </a:prstGeom>
          <a:noFill/>
          <a:ln>
            <a:noFill/>
          </a:ln>
        </p:spPr>
      </p:pic>
      <p:sp>
        <p:nvSpPr>
          <p:cNvPr id="1592" name="Google Shape;1592;p89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/>
          </a:p>
        </p:txBody>
      </p:sp>
      <p:sp>
        <p:nvSpPr>
          <p:cNvPr id="1593" name="Google Shape;1593;p89"/>
          <p:cNvSpPr txBox="1"/>
          <p:nvPr/>
        </p:nvSpPr>
        <p:spPr>
          <a:xfrm>
            <a:off x="5226488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0.10</a:t>
            </a:r>
            <a:endParaRPr/>
          </a:p>
        </p:txBody>
      </p:sp>
      <p:sp>
        <p:nvSpPr>
          <p:cNvPr id="1594" name="Google Shape;1594;p89"/>
          <p:cNvSpPr txBox="1"/>
          <p:nvPr/>
        </p:nvSpPr>
        <p:spPr>
          <a:xfrm>
            <a:off x="4578427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0.15</a:t>
            </a:r>
            <a:endParaRPr/>
          </a:p>
        </p:txBody>
      </p:sp>
      <p:sp>
        <p:nvSpPr>
          <p:cNvPr id="1595" name="Google Shape;1595;p89"/>
          <p:cNvSpPr txBox="1"/>
          <p:nvPr/>
        </p:nvSpPr>
        <p:spPr>
          <a:xfrm>
            <a:off x="3924580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0.28</a:t>
            </a:r>
            <a:endParaRPr/>
          </a:p>
        </p:txBody>
      </p:sp>
      <p:cxnSp>
        <p:nvCxnSpPr>
          <p:cNvPr id="1596" name="Google Shape;1596;p89"/>
          <p:cNvCxnSpPr/>
          <p:nvPr/>
        </p:nvCxnSpPr>
        <p:spPr>
          <a:xfrm rot="10800000">
            <a:off x="5874549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97" name="Google Shape;1597;p89"/>
          <p:cNvCxnSpPr/>
          <p:nvPr/>
        </p:nvCxnSpPr>
        <p:spPr>
          <a:xfrm rot="10800000">
            <a:off x="5226488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98" name="Google Shape;1598;p89"/>
          <p:cNvCxnSpPr/>
          <p:nvPr/>
        </p:nvCxnSpPr>
        <p:spPr>
          <a:xfrm rot="10800000">
            <a:off x="4579429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99" name="Google Shape;1599;p89"/>
          <p:cNvCxnSpPr/>
          <p:nvPr/>
        </p:nvCxnSpPr>
        <p:spPr>
          <a:xfrm rot="10800000">
            <a:off x="3924580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00" name="Google Shape;1600;p89"/>
          <p:cNvSpPr txBox="1"/>
          <p:nvPr/>
        </p:nvSpPr>
        <p:spPr>
          <a:xfrm>
            <a:off x="3276519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0.43</a:t>
            </a:r>
            <a:endParaRPr/>
          </a:p>
        </p:txBody>
      </p:sp>
      <p:cxnSp>
        <p:nvCxnSpPr>
          <p:cNvPr id="1601" name="Google Shape;1601;p89"/>
          <p:cNvCxnSpPr/>
          <p:nvPr/>
        </p:nvCxnSpPr>
        <p:spPr>
          <a:xfrm rot="10800000">
            <a:off x="3276519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02" name="Google Shape;1602;p89"/>
          <p:cNvSpPr txBox="1"/>
          <p:nvPr/>
        </p:nvSpPr>
        <p:spPr>
          <a:xfrm>
            <a:off x="3924580" y="4885812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3" name="Google Shape;1603;p89"/>
          <p:cNvSpPr txBox="1"/>
          <p:nvPr/>
        </p:nvSpPr>
        <p:spPr>
          <a:xfrm>
            <a:off x="3276519" y="4885812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4" name="Google Shape;1604;p89"/>
          <p:cNvSpPr txBox="1"/>
          <p:nvPr/>
        </p:nvSpPr>
        <p:spPr>
          <a:xfrm>
            <a:off x="5874549" y="1818880"/>
            <a:ext cx="21596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threshold = 0.5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"/>
          <p:cNvSpPr/>
          <p:nvPr/>
        </p:nvSpPr>
        <p:spPr>
          <a:xfrm>
            <a:off x="340764" y="982254"/>
            <a:ext cx="5755236" cy="2878545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Радиомикрофон" id="185" name="Google Shape;18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493" y="1507029"/>
            <a:ext cx="451257" cy="388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адиомикрофон" id="186" name="Google Shape;18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720" y="2227492"/>
            <a:ext cx="451258" cy="388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Радиомикрофон" id="187" name="Google Shape;18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492" y="2947061"/>
            <a:ext cx="451258" cy="388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9"/>
          <p:cNvCxnSpPr>
            <a:stCxn id="187" idx="3"/>
          </p:cNvCxnSpPr>
          <p:nvPr/>
        </p:nvCxnSpPr>
        <p:spPr>
          <a:xfrm flipH="1" rot="10800000">
            <a:off x="939750" y="2417029"/>
            <a:ext cx="372600" cy="7242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9" name="Google Shape;189;p9"/>
          <p:cNvCxnSpPr>
            <a:stCxn id="186" idx="3"/>
          </p:cNvCxnSpPr>
          <p:nvPr/>
        </p:nvCxnSpPr>
        <p:spPr>
          <a:xfrm flipH="1" rot="10800000">
            <a:off x="932978" y="2417159"/>
            <a:ext cx="379200" cy="45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0" name="Google Shape;190;p9"/>
          <p:cNvCxnSpPr>
            <a:stCxn id="185" idx="3"/>
          </p:cNvCxnSpPr>
          <p:nvPr/>
        </p:nvCxnSpPr>
        <p:spPr>
          <a:xfrm>
            <a:off x="939750" y="1701196"/>
            <a:ext cx="372600" cy="71580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Количество" id="191" name="Google Shape;19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3359698" y="1115939"/>
            <a:ext cx="537975" cy="537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Количество" id="192" name="Google Shape;19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3359697" y="3141228"/>
            <a:ext cx="537975" cy="53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9"/>
          <p:cNvSpPr/>
          <p:nvPr/>
        </p:nvSpPr>
        <p:spPr>
          <a:xfrm>
            <a:off x="4180273" y="2030319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Keyword Detection</a:t>
            </a:r>
            <a:endParaRPr/>
          </a:p>
        </p:txBody>
      </p:sp>
      <p:sp>
        <p:nvSpPr>
          <p:cNvPr id="194" name="Google Shape;194;p9"/>
          <p:cNvSpPr/>
          <p:nvPr/>
        </p:nvSpPr>
        <p:spPr>
          <a:xfrm>
            <a:off x="1308806" y="2042585"/>
            <a:ext cx="1724840" cy="769122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0B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Speech Enhancement</a:t>
            </a:r>
            <a:endParaRPr/>
          </a:p>
        </p:txBody>
      </p:sp>
      <p:cxnSp>
        <p:nvCxnSpPr>
          <p:cNvPr id="195" name="Google Shape;195;p9"/>
          <p:cNvCxnSpPr/>
          <p:nvPr/>
        </p:nvCxnSpPr>
        <p:spPr>
          <a:xfrm rot="10800000">
            <a:off x="3633836" y="2096977"/>
            <a:ext cx="0" cy="647922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196" name="Google Shape;196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5210" y="1126799"/>
            <a:ext cx="1724837" cy="686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82339" y="1164580"/>
            <a:ext cx="1724837" cy="7125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" name="Google Shape;198;p9"/>
          <p:cNvCxnSpPr/>
          <p:nvPr/>
        </p:nvCxnSpPr>
        <p:spPr>
          <a:xfrm rot="10800000">
            <a:off x="5015880" y="1182816"/>
            <a:ext cx="0" cy="71254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99" name="Google Shape;199;p9"/>
          <p:cNvCxnSpPr/>
          <p:nvPr/>
        </p:nvCxnSpPr>
        <p:spPr>
          <a:xfrm rot="10800000">
            <a:off x="4799856" y="1182816"/>
            <a:ext cx="0" cy="712547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00" name="Google Shape;200;p9"/>
          <p:cNvSpPr txBox="1"/>
          <p:nvPr>
            <p:ph type="title"/>
          </p:nvPr>
        </p:nvSpPr>
        <p:spPr>
          <a:xfrm>
            <a:off x="340776" y="0"/>
            <a:ext cx="5755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Voice assistant pipeline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9" name="Google Shape;1609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696059" y="2339277"/>
            <a:ext cx="5799559" cy="2395470"/>
          </a:xfrm>
          <a:prstGeom prst="rect">
            <a:avLst/>
          </a:prstGeom>
          <a:noFill/>
          <a:ln>
            <a:noFill/>
          </a:ln>
        </p:spPr>
      </p:pic>
      <p:sp>
        <p:nvSpPr>
          <p:cNvPr id="1610" name="Google Shape;1610;p90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/>
          </a:p>
        </p:txBody>
      </p:sp>
      <p:sp>
        <p:nvSpPr>
          <p:cNvPr id="1611" name="Google Shape;1611;p90"/>
          <p:cNvSpPr txBox="1"/>
          <p:nvPr/>
        </p:nvSpPr>
        <p:spPr>
          <a:xfrm>
            <a:off x="5874549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0.10</a:t>
            </a:r>
            <a:endParaRPr/>
          </a:p>
        </p:txBody>
      </p:sp>
      <p:sp>
        <p:nvSpPr>
          <p:cNvPr id="1612" name="Google Shape;1612;p90"/>
          <p:cNvSpPr txBox="1"/>
          <p:nvPr/>
        </p:nvSpPr>
        <p:spPr>
          <a:xfrm>
            <a:off x="5226488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0.15</a:t>
            </a:r>
            <a:endParaRPr/>
          </a:p>
        </p:txBody>
      </p:sp>
      <p:sp>
        <p:nvSpPr>
          <p:cNvPr id="1613" name="Google Shape;1613;p90"/>
          <p:cNvSpPr txBox="1"/>
          <p:nvPr/>
        </p:nvSpPr>
        <p:spPr>
          <a:xfrm>
            <a:off x="4578427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0.28</a:t>
            </a:r>
            <a:endParaRPr/>
          </a:p>
        </p:txBody>
      </p:sp>
      <p:sp>
        <p:nvSpPr>
          <p:cNvPr id="1614" name="Google Shape;1614;p90"/>
          <p:cNvSpPr txBox="1"/>
          <p:nvPr/>
        </p:nvSpPr>
        <p:spPr>
          <a:xfrm>
            <a:off x="3924580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0.43</a:t>
            </a:r>
            <a:endParaRPr/>
          </a:p>
        </p:txBody>
      </p:sp>
      <p:cxnSp>
        <p:nvCxnSpPr>
          <p:cNvPr id="1615" name="Google Shape;1615;p90"/>
          <p:cNvCxnSpPr/>
          <p:nvPr/>
        </p:nvCxnSpPr>
        <p:spPr>
          <a:xfrm rot="10800000">
            <a:off x="6522610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6" name="Google Shape;1616;p90"/>
          <p:cNvCxnSpPr/>
          <p:nvPr/>
        </p:nvCxnSpPr>
        <p:spPr>
          <a:xfrm rot="10800000">
            <a:off x="5874549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7" name="Google Shape;1617;p90"/>
          <p:cNvCxnSpPr/>
          <p:nvPr/>
        </p:nvCxnSpPr>
        <p:spPr>
          <a:xfrm rot="10800000">
            <a:off x="5226488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8" name="Google Shape;1618;p90"/>
          <p:cNvCxnSpPr/>
          <p:nvPr/>
        </p:nvCxnSpPr>
        <p:spPr>
          <a:xfrm rot="10800000">
            <a:off x="4579429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9" name="Google Shape;1619;p90"/>
          <p:cNvCxnSpPr/>
          <p:nvPr/>
        </p:nvCxnSpPr>
        <p:spPr>
          <a:xfrm rot="10800000">
            <a:off x="3924580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0" name="Google Shape;1620;p90"/>
          <p:cNvSpPr txBox="1"/>
          <p:nvPr/>
        </p:nvSpPr>
        <p:spPr>
          <a:xfrm>
            <a:off x="3276519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0.55</a:t>
            </a:r>
            <a:endParaRPr/>
          </a:p>
        </p:txBody>
      </p:sp>
      <p:cxnSp>
        <p:nvCxnSpPr>
          <p:cNvPr id="1621" name="Google Shape;1621;p90"/>
          <p:cNvCxnSpPr/>
          <p:nvPr/>
        </p:nvCxnSpPr>
        <p:spPr>
          <a:xfrm rot="10800000">
            <a:off x="3276519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2" name="Google Shape;1622;p90"/>
          <p:cNvSpPr txBox="1"/>
          <p:nvPr/>
        </p:nvSpPr>
        <p:spPr>
          <a:xfrm>
            <a:off x="6522610" y="1818880"/>
            <a:ext cx="21596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threshold = 0.5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7" name="Google Shape;1627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696059" y="2339277"/>
            <a:ext cx="5799559" cy="2395470"/>
          </a:xfrm>
          <a:prstGeom prst="rect">
            <a:avLst/>
          </a:prstGeom>
          <a:noFill/>
          <a:ln>
            <a:noFill/>
          </a:ln>
        </p:spPr>
      </p:pic>
      <p:sp>
        <p:nvSpPr>
          <p:cNvPr id="1628" name="Google Shape;1628;p91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/>
          </a:p>
        </p:txBody>
      </p:sp>
      <p:sp>
        <p:nvSpPr>
          <p:cNvPr id="1629" name="Google Shape;1629;p91"/>
          <p:cNvSpPr txBox="1"/>
          <p:nvPr/>
        </p:nvSpPr>
        <p:spPr>
          <a:xfrm>
            <a:off x="5874549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0.10</a:t>
            </a:r>
            <a:endParaRPr/>
          </a:p>
        </p:txBody>
      </p:sp>
      <p:sp>
        <p:nvSpPr>
          <p:cNvPr id="1630" name="Google Shape;1630;p91"/>
          <p:cNvSpPr txBox="1"/>
          <p:nvPr/>
        </p:nvSpPr>
        <p:spPr>
          <a:xfrm>
            <a:off x="5226488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0.15</a:t>
            </a:r>
            <a:endParaRPr/>
          </a:p>
        </p:txBody>
      </p:sp>
      <p:sp>
        <p:nvSpPr>
          <p:cNvPr id="1631" name="Google Shape;1631;p91"/>
          <p:cNvSpPr txBox="1"/>
          <p:nvPr/>
        </p:nvSpPr>
        <p:spPr>
          <a:xfrm>
            <a:off x="4578427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0.28</a:t>
            </a:r>
            <a:endParaRPr/>
          </a:p>
        </p:txBody>
      </p:sp>
      <p:sp>
        <p:nvSpPr>
          <p:cNvPr id="1632" name="Google Shape;1632;p91"/>
          <p:cNvSpPr txBox="1"/>
          <p:nvPr/>
        </p:nvSpPr>
        <p:spPr>
          <a:xfrm>
            <a:off x="3924580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0.43</a:t>
            </a:r>
            <a:endParaRPr/>
          </a:p>
        </p:txBody>
      </p:sp>
      <p:cxnSp>
        <p:nvCxnSpPr>
          <p:cNvPr id="1633" name="Google Shape;1633;p91"/>
          <p:cNvCxnSpPr/>
          <p:nvPr/>
        </p:nvCxnSpPr>
        <p:spPr>
          <a:xfrm rot="10800000">
            <a:off x="6522610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34" name="Google Shape;1634;p91"/>
          <p:cNvCxnSpPr/>
          <p:nvPr/>
        </p:nvCxnSpPr>
        <p:spPr>
          <a:xfrm rot="10800000">
            <a:off x="5874549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35" name="Google Shape;1635;p91"/>
          <p:cNvCxnSpPr/>
          <p:nvPr/>
        </p:nvCxnSpPr>
        <p:spPr>
          <a:xfrm rot="10800000">
            <a:off x="5226488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36" name="Google Shape;1636;p91"/>
          <p:cNvCxnSpPr/>
          <p:nvPr/>
        </p:nvCxnSpPr>
        <p:spPr>
          <a:xfrm rot="10800000">
            <a:off x="4579429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37" name="Google Shape;1637;p91"/>
          <p:cNvCxnSpPr/>
          <p:nvPr/>
        </p:nvCxnSpPr>
        <p:spPr>
          <a:xfrm rot="10800000">
            <a:off x="3924580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38" name="Google Shape;1638;p91"/>
          <p:cNvSpPr txBox="1"/>
          <p:nvPr/>
        </p:nvSpPr>
        <p:spPr>
          <a:xfrm>
            <a:off x="3276519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0.55</a:t>
            </a:r>
            <a:endParaRPr/>
          </a:p>
        </p:txBody>
      </p:sp>
      <p:cxnSp>
        <p:nvCxnSpPr>
          <p:cNvPr id="1639" name="Google Shape;1639;p91"/>
          <p:cNvCxnSpPr/>
          <p:nvPr/>
        </p:nvCxnSpPr>
        <p:spPr>
          <a:xfrm rot="10800000">
            <a:off x="3276519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0" name="Google Shape;1640;p91"/>
          <p:cNvSpPr txBox="1"/>
          <p:nvPr/>
        </p:nvSpPr>
        <p:spPr>
          <a:xfrm>
            <a:off x="3924580" y="4885812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1" name="Google Shape;1641;p91"/>
          <p:cNvSpPr txBox="1"/>
          <p:nvPr/>
        </p:nvSpPr>
        <p:spPr>
          <a:xfrm>
            <a:off x="3276519" y="4885812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2" name="Google Shape;1642;p91"/>
          <p:cNvSpPr txBox="1"/>
          <p:nvPr/>
        </p:nvSpPr>
        <p:spPr>
          <a:xfrm>
            <a:off x="6522610" y="1818880"/>
            <a:ext cx="21596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threshold = 0.5</a:t>
            </a:r>
            <a:endParaRPr/>
          </a:p>
        </p:txBody>
      </p:sp>
      <p:sp>
        <p:nvSpPr>
          <p:cNvPr id="1643" name="Google Shape;1643;p91"/>
          <p:cNvSpPr txBox="1"/>
          <p:nvPr/>
        </p:nvSpPr>
        <p:spPr>
          <a:xfrm>
            <a:off x="3276519" y="4885812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644" name="Google Shape;1644;p91"/>
          <p:cNvSpPr txBox="1"/>
          <p:nvPr/>
        </p:nvSpPr>
        <p:spPr>
          <a:xfrm>
            <a:off x="3924579" y="4887105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645" name="Google Shape;1645;p91"/>
          <p:cNvSpPr txBox="1"/>
          <p:nvPr/>
        </p:nvSpPr>
        <p:spPr>
          <a:xfrm>
            <a:off x="4579429" y="4885812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646" name="Google Shape;1646;p91"/>
          <p:cNvSpPr txBox="1"/>
          <p:nvPr/>
        </p:nvSpPr>
        <p:spPr>
          <a:xfrm>
            <a:off x="5220701" y="4885812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647" name="Google Shape;1647;p91"/>
          <p:cNvSpPr txBox="1"/>
          <p:nvPr/>
        </p:nvSpPr>
        <p:spPr>
          <a:xfrm>
            <a:off x="5884283" y="4885812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648" name="Google Shape;1648;p91"/>
          <p:cNvSpPr txBox="1"/>
          <p:nvPr/>
        </p:nvSpPr>
        <p:spPr>
          <a:xfrm>
            <a:off x="6523551" y="4885812"/>
            <a:ext cx="21596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3" name="Google Shape;1653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696059" y="2339277"/>
            <a:ext cx="5799559" cy="2395470"/>
          </a:xfrm>
          <a:prstGeom prst="rect">
            <a:avLst/>
          </a:prstGeom>
          <a:noFill/>
          <a:ln>
            <a:noFill/>
          </a:ln>
        </p:spPr>
      </p:pic>
      <p:sp>
        <p:nvSpPr>
          <p:cNvPr id="1654" name="Google Shape;1654;p92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/>
          </a:p>
        </p:txBody>
      </p:sp>
      <p:sp>
        <p:nvSpPr>
          <p:cNvPr id="1655" name="Google Shape;1655;p92"/>
          <p:cNvSpPr txBox="1"/>
          <p:nvPr/>
        </p:nvSpPr>
        <p:spPr>
          <a:xfrm>
            <a:off x="5874549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0.10</a:t>
            </a:r>
            <a:endParaRPr/>
          </a:p>
        </p:txBody>
      </p:sp>
      <p:sp>
        <p:nvSpPr>
          <p:cNvPr id="1656" name="Google Shape;1656;p92"/>
          <p:cNvSpPr txBox="1"/>
          <p:nvPr/>
        </p:nvSpPr>
        <p:spPr>
          <a:xfrm>
            <a:off x="5226488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0.15</a:t>
            </a:r>
            <a:endParaRPr/>
          </a:p>
        </p:txBody>
      </p:sp>
      <p:sp>
        <p:nvSpPr>
          <p:cNvPr id="1657" name="Google Shape;1657;p92"/>
          <p:cNvSpPr txBox="1"/>
          <p:nvPr/>
        </p:nvSpPr>
        <p:spPr>
          <a:xfrm>
            <a:off x="4578427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0.28</a:t>
            </a:r>
            <a:endParaRPr/>
          </a:p>
        </p:txBody>
      </p:sp>
      <p:sp>
        <p:nvSpPr>
          <p:cNvPr id="1658" name="Google Shape;1658;p92"/>
          <p:cNvSpPr txBox="1"/>
          <p:nvPr/>
        </p:nvSpPr>
        <p:spPr>
          <a:xfrm>
            <a:off x="3924580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0.43</a:t>
            </a:r>
            <a:endParaRPr/>
          </a:p>
        </p:txBody>
      </p:sp>
      <p:cxnSp>
        <p:nvCxnSpPr>
          <p:cNvPr id="1659" name="Google Shape;1659;p92"/>
          <p:cNvCxnSpPr/>
          <p:nvPr/>
        </p:nvCxnSpPr>
        <p:spPr>
          <a:xfrm rot="10800000">
            <a:off x="6522610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60" name="Google Shape;1660;p92"/>
          <p:cNvCxnSpPr/>
          <p:nvPr/>
        </p:nvCxnSpPr>
        <p:spPr>
          <a:xfrm rot="10800000">
            <a:off x="5874549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61" name="Google Shape;1661;p92"/>
          <p:cNvCxnSpPr/>
          <p:nvPr/>
        </p:nvCxnSpPr>
        <p:spPr>
          <a:xfrm rot="10800000">
            <a:off x="5226488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62" name="Google Shape;1662;p92"/>
          <p:cNvCxnSpPr/>
          <p:nvPr/>
        </p:nvCxnSpPr>
        <p:spPr>
          <a:xfrm rot="10800000">
            <a:off x="4579429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63" name="Google Shape;1663;p92"/>
          <p:cNvCxnSpPr/>
          <p:nvPr/>
        </p:nvCxnSpPr>
        <p:spPr>
          <a:xfrm rot="10800000">
            <a:off x="3924580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64" name="Google Shape;1664;p92"/>
          <p:cNvSpPr txBox="1"/>
          <p:nvPr/>
        </p:nvSpPr>
        <p:spPr>
          <a:xfrm>
            <a:off x="3276519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0.55</a:t>
            </a:r>
            <a:endParaRPr/>
          </a:p>
        </p:txBody>
      </p:sp>
      <p:cxnSp>
        <p:nvCxnSpPr>
          <p:cNvPr id="1665" name="Google Shape;1665;p92"/>
          <p:cNvCxnSpPr/>
          <p:nvPr/>
        </p:nvCxnSpPr>
        <p:spPr>
          <a:xfrm rot="10800000">
            <a:off x="3276519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66" name="Google Shape;1666;p92"/>
          <p:cNvSpPr txBox="1"/>
          <p:nvPr/>
        </p:nvSpPr>
        <p:spPr>
          <a:xfrm>
            <a:off x="3924580" y="4885812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7" name="Google Shape;1667;p92"/>
          <p:cNvSpPr txBox="1"/>
          <p:nvPr/>
        </p:nvSpPr>
        <p:spPr>
          <a:xfrm>
            <a:off x="3276519" y="4885812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8" name="Google Shape;1668;p92"/>
          <p:cNvSpPr txBox="1"/>
          <p:nvPr/>
        </p:nvSpPr>
        <p:spPr>
          <a:xfrm>
            <a:off x="6522610" y="1818880"/>
            <a:ext cx="21596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threshold = 0.5</a:t>
            </a:r>
            <a:endParaRPr/>
          </a:p>
        </p:txBody>
      </p:sp>
      <p:sp>
        <p:nvSpPr>
          <p:cNvPr id="1669" name="Google Shape;1669;p92"/>
          <p:cNvSpPr txBox="1"/>
          <p:nvPr/>
        </p:nvSpPr>
        <p:spPr>
          <a:xfrm>
            <a:off x="3276519" y="4885812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670" name="Google Shape;1670;p92"/>
          <p:cNvSpPr txBox="1"/>
          <p:nvPr/>
        </p:nvSpPr>
        <p:spPr>
          <a:xfrm>
            <a:off x="3924579" y="4887105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671" name="Google Shape;1671;p92"/>
          <p:cNvSpPr txBox="1"/>
          <p:nvPr/>
        </p:nvSpPr>
        <p:spPr>
          <a:xfrm>
            <a:off x="4579429" y="4885812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672" name="Google Shape;1672;p92"/>
          <p:cNvSpPr txBox="1"/>
          <p:nvPr/>
        </p:nvSpPr>
        <p:spPr>
          <a:xfrm>
            <a:off x="5220701" y="4885812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673" name="Google Shape;1673;p92"/>
          <p:cNvSpPr txBox="1"/>
          <p:nvPr/>
        </p:nvSpPr>
        <p:spPr>
          <a:xfrm>
            <a:off x="5884283" y="4885812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674" name="Google Shape;1674;p92"/>
          <p:cNvSpPr txBox="1"/>
          <p:nvPr/>
        </p:nvSpPr>
        <p:spPr>
          <a:xfrm>
            <a:off x="2468045" y="5487820"/>
            <a:ext cx="21596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Early activation</a:t>
            </a:r>
            <a:endParaRPr/>
          </a:p>
        </p:txBody>
      </p:sp>
      <p:sp>
        <p:nvSpPr>
          <p:cNvPr id="1675" name="Google Shape;1675;p92"/>
          <p:cNvSpPr txBox="1"/>
          <p:nvPr/>
        </p:nvSpPr>
        <p:spPr>
          <a:xfrm>
            <a:off x="6523551" y="4885812"/>
            <a:ext cx="21596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0" name="Google Shape;1680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696059" y="2339277"/>
            <a:ext cx="5799559" cy="2395470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93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/>
          </a:p>
        </p:txBody>
      </p:sp>
      <p:sp>
        <p:nvSpPr>
          <p:cNvPr id="1682" name="Google Shape;1682;p93"/>
          <p:cNvSpPr txBox="1"/>
          <p:nvPr/>
        </p:nvSpPr>
        <p:spPr>
          <a:xfrm>
            <a:off x="5874549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0.10</a:t>
            </a:r>
            <a:endParaRPr/>
          </a:p>
        </p:txBody>
      </p:sp>
      <p:sp>
        <p:nvSpPr>
          <p:cNvPr id="1683" name="Google Shape;1683;p93"/>
          <p:cNvSpPr txBox="1"/>
          <p:nvPr/>
        </p:nvSpPr>
        <p:spPr>
          <a:xfrm>
            <a:off x="5226488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0.15</a:t>
            </a:r>
            <a:endParaRPr/>
          </a:p>
        </p:txBody>
      </p:sp>
      <p:sp>
        <p:nvSpPr>
          <p:cNvPr id="1684" name="Google Shape;1684;p93"/>
          <p:cNvSpPr txBox="1"/>
          <p:nvPr/>
        </p:nvSpPr>
        <p:spPr>
          <a:xfrm>
            <a:off x="4578427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0.28</a:t>
            </a:r>
            <a:endParaRPr/>
          </a:p>
        </p:txBody>
      </p:sp>
      <p:sp>
        <p:nvSpPr>
          <p:cNvPr id="1685" name="Google Shape;1685;p93"/>
          <p:cNvSpPr txBox="1"/>
          <p:nvPr/>
        </p:nvSpPr>
        <p:spPr>
          <a:xfrm>
            <a:off x="3924580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0.43</a:t>
            </a:r>
            <a:endParaRPr/>
          </a:p>
        </p:txBody>
      </p:sp>
      <p:cxnSp>
        <p:nvCxnSpPr>
          <p:cNvPr id="1686" name="Google Shape;1686;p93"/>
          <p:cNvCxnSpPr/>
          <p:nvPr/>
        </p:nvCxnSpPr>
        <p:spPr>
          <a:xfrm rot="10800000">
            <a:off x="6522610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7" name="Google Shape;1687;p93"/>
          <p:cNvCxnSpPr/>
          <p:nvPr/>
        </p:nvCxnSpPr>
        <p:spPr>
          <a:xfrm rot="10800000">
            <a:off x="5874549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8" name="Google Shape;1688;p93"/>
          <p:cNvCxnSpPr/>
          <p:nvPr/>
        </p:nvCxnSpPr>
        <p:spPr>
          <a:xfrm rot="10800000">
            <a:off x="5226488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89" name="Google Shape;1689;p93"/>
          <p:cNvCxnSpPr/>
          <p:nvPr/>
        </p:nvCxnSpPr>
        <p:spPr>
          <a:xfrm rot="10800000">
            <a:off x="4579429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90" name="Google Shape;1690;p93"/>
          <p:cNvCxnSpPr/>
          <p:nvPr/>
        </p:nvCxnSpPr>
        <p:spPr>
          <a:xfrm rot="10800000">
            <a:off x="3924580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91" name="Google Shape;1691;p93"/>
          <p:cNvSpPr txBox="1"/>
          <p:nvPr/>
        </p:nvSpPr>
        <p:spPr>
          <a:xfrm>
            <a:off x="3276519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0.55</a:t>
            </a:r>
            <a:endParaRPr/>
          </a:p>
        </p:txBody>
      </p:sp>
      <p:cxnSp>
        <p:nvCxnSpPr>
          <p:cNvPr id="1692" name="Google Shape;1692;p93"/>
          <p:cNvCxnSpPr/>
          <p:nvPr/>
        </p:nvCxnSpPr>
        <p:spPr>
          <a:xfrm rot="10800000">
            <a:off x="3276519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93" name="Google Shape;1693;p93"/>
          <p:cNvSpPr txBox="1"/>
          <p:nvPr/>
        </p:nvSpPr>
        <p:spPr>
          <a:xfrm>
            <a:off x="3924580" y="4885812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4" name="Google Shape;1694;p93"/>
          <p:cNvSpPr txBox="1"/>
          <p:nvPr/>
        </p:nvSpPr>
        <p:spPr>
          <a:xfrm>
            <a:off x="3276519" y="4885812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5" name="Google Shape;1695;p93"/>
          <p:cNvSpPr txBox="1"/>
          <p:nvPr/>
        </p:nvSpPr>
        <p:spPr>
          <a:xfrm>
            <a:off x="6522610" y="1818880"/>
            <a:ext cx="21596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threshold = 0.8</a:t>
            </a:r>
            <a:endParaRPr/>
          </a:p>
        </p:txBody>
      </p:sp>
      <p:sp>
        <p:nvSpPr>
          <p:cNvPr id="1696" name="Google Shape;1696;p93"/>
          <p:cNvSpPr txBox="1"/>
          <p:nvPr/>
        </p:nvSpPr>
        <p:spPr>
          <a:xfrm>
            <a:off x="3276519" y="4885812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697" name="Google Shape;1697;p93"/>
          <p:cNvSpPr txBox="1"/>
          <p:nvPr/>
        </p:nvSpPr>
        <p:spPr>
          <a:xfrm>
            <a:off x="3924579" y="4887105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698" name="Google Shape;1698;p93"/>
          <p:cNvSpPr txBox="1"/>
          <p:nvPr/>
        </p:nvSpPr>
        <p:spPr>
          <a:xfrm>
            <a:off x="4579429" y="4885812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699" name="Google Shape;1699;p93"/>
          <p:cNvSpPr txBox="1"/>
          <p:nvPr/>
        </p:nvSpPr>
        <p:spPr>
          <a:xfrm>
            <a:off x="5220701" y="4885812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700" name="Google Shape;1700;p93"/>
          <p:cNvSpPr txBox="1"/>
          <p:nvPr/>
        </p:nvSpPr>
        <p:spPr>
          <a:xfrm>
            <a:off x="5884283" y="4885812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701" name="Google Shape;1701;p93"/>
          <p:cNvSpPr txBox="1"/>
          <p:nvPr/>
        </p:nvSpPr>
        <p:spPr>
          <a:xfrm>
            <a:off x="6523551" y="4885812"/>
            <a:ext cx="21596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6" name="Google Shape;1706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1379904" y="2334205"/>
            <a:ext cx="5799559" cy="2395470"/>
          </a:xfrm>
          <a:prstGeom prst="rect">
            <a:avLst/>
          </a:prstGeom>
          <a:noFill/>
          <a:ln>
            <a:noFill/>
          </a:ln>
        </p:spPr>
      </p:pic>
      <p:sp>
        <p:nvSpPr>
          <p:cNvPr id="1707" name="Google Shape;1707;p94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/>
          </a:p>
        </p:txBody>
      </p:sp>
      <p:sp>
        <p:nvSpPr>
          <p:cNvPr id="1708" name="Google Shape;1708;p94"/>
          <p:cNvSpPr txBox="1"/>
          <p:nvPr/>
        </p:nvSpPr>
        <p:spPr>
          <a:xfrm>
            <a:off x="6525350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0.10</a:t>
            </a:r>
            <a:endParaRPr/>
          </a:p>
        </p:txBody>
      </p:sp>
      <p:sp>
        <p:nvSpPr>
          <p:cNvPr id="1709" name="Google Shape;1709;p94"/>
          <p:cNvSpPr txBox="1"/>
          <p:nvPr/>
        </p:nvSpPr>
        <p:spPr>
          <a:xfrm>
            <a:off x="5874549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0.15</a:t>
            </a:r>
            <a:endParaRPr/>
          </a:p>
        </p:txBody>
      </p:sp>
      <p:sp>
        <p:nvSpPr>
          <p:cNvPr id="1710" name="Google Shape;1710;p94"/>
          <p:cNvSpPr txBox="1"/>
          <p:nvPr/>
        </p:nvSpPr>
        <p:spPr>
          <a:xfrm>
            <a:off x="5226488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0.28</a:t>
            </a:r>
            <a:endParaRPr/>
          </a:p>
        </p:txBody>
      </p:sp>
      <p:sp>
        <p:nvSpPr>
          <p:cNvPr id="1711" name="Google Shape;1711;p94"/>
          <p:cNvSpPr txBox="1"/>
          <p:nvPr/>
        </p:nvSpPr>
        <p:spPr>
          <a:xfrm>
            <a:off x="4578427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0.43</a:t>
            </a:r>
            <a:endParaRPr/>
          </a:p>
        </p:txBody>
      </p:sp>
      <p:sp>
        <p:nvSpPr>
          <p:cNvPr id="1712" name="Google Shape;1712;p94"/>
          <p:cNvSpPr txBox="1"/>
          <p:nvPr/>
        </p:nvSpPr>
        <p:spPr>
          <a:xfrm>
            <a:off x="3924580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0.55</a:t>
            </a:r>
            <a:endParaRPr/>
          </a:p>
        </p:txBody>
      </p:sp>
      <p:cxnSp>
        <p:nvCxnSpPr>
          <p:cNvPr id="1713" name="Google Shape;1713;p94"/>
          <p:cNvCxnSpPr/>
          <p:nvPr/>
        </p:nvCxnSpPr>
        <p:spPr>
          <a:xfrm rot="10800000">
            <a:off x="7173411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14" name="Google Shape;1714;p94"/>
          <p:cNvCxnSpPr/>
          <p:nvPr/>
        </p:nvCxnSpPr>
        <p:spPr>
          <a:xfrm rot="10800000">
            <a:off x="6522610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15" name="Google Shape;1715;p94"/>
          <p:cNvCxnSpPr/>
          <p:nvPr/>
        </p:nvCxnSpPr>
        <p:spPr>
          <a:xfrm rot="10800000">
            <a:off x="5874549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16" name="Google Shape;1716;p94"/>
          <p:cNvCxnSpPr/>
          <p:nvPr/>
        </p:nvCxnSpPr>
        <p:spPr>
          <a:xfrm rot="10800000">
            <a:off x="5226488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17" name="Google Shape;1717;p94"/>
          <p:cNvCxnSpPr/>
          <p:nvPr/>
        </p:nvCxnSpPr>
        <p:spPr>
          <a:xfrm rot="10800000">
            <a:off x="4579429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18" name="Google Shape;1718;p94"/>
          <p:cNvCxnSpPr/>
          <p:nvPr/>
        </p:nvCxnSpPr>
        <p:spPr>
          <a:xfrm rot="10800000">
            <a:off x="3924580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19" name="Google Shape;1719;p94"/>
          <p:cNvSpPr txBox="1"/>
          <p:nvPr/>
        </p:nvSpPr>
        <p:spPr>
          <a:xfrm>
            <a:off x="3276519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0.05</a:t>
            </a:r>
            <a:endParaRPr/>
          </a:p>
        </p:txBody>
      </p:sp>
      <p:cxnSp>
        <p:nvCxnSpPr>
          <p:cNvPr id="1720" name="Google Shape;1720;p94"/>
          <p:cNvCxnSpPr/>
          <p:nvPr/>
        </p:nvCxnSpPr>
        <p:spPr>
          <a:xfrm rot="10800000">
            <a:off x="3276519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21" name="Google Shape;1721;p94"/>
          <p:cNvSpPr txBox="1"/>
          <p:nvPr/>
        </p:nvSpPr>
        <p:spPr>
          <a:xfrm>
            <a:off x="3924580" y="4885812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2" name="Google Shape;1722;p94"/>
          <p:cNvSpPr txBox="1"/>
          <p:nvPr/>
        </p:nvSpPr>
        <p:spPr>
          <a:xfrm>
            <a:off x="3276519" y="4885812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94"/>
          <p:cNvSpPr txBox="1"/>
          <p:nvPr/>
        </p:nvSpPr>
        <p:spPr>
          <a:xfrm>
            <a:off x="7170670" y="1818880"/>
            <a:ext cx="21596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threshold = 0.8</a:t>
            </a:r>
            <a:endParaRPr/>
          </a:p>
        </p:txBody>
      </p:sp>
      <p:sp>
        <p:nvSpPr>
          <p:cNvPr id="1724" name="Google Shape;1724;p94"/>
          <p:cNvSpPr txBox="1"/>
          <p:nvPr/>
        </p:nvSpPr>
        <p:spPr>
          <a:xfrm>
            <a:off x="4571699" y="488074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5" name="Google Shape;1725;p94"/>
          <p:cNvSpPr txBox="1"/>
          <p:nvPr/>
        </p:nvSpPr>
        <p:spPr>
          <a:xfrm>
            <a:off x="3923638" y="488074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6" name="Google Shape;1726;p94"/>
          <p:cNvSpPr txBox="1"/>
          <p:nvPr/>
        </p:nvSpPr>
        <p:spPr>
          <a:xfrm>
            <a:off x="3923638" y="488074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727" name="Google Shape;1727;p94"/>
          <p:cNvSpPr txBox="1"/>
          <p:nvPr/>
        </p:nvSpPr>
        <p:spPr>
          <a:xfrm>
            <a:off x="4571698" y="4882033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728" name="Google Shape;1728;p94"/>
          <p:cNvSpPr txBox="1"/>
          <p:nvPr/>
        </p:nvSpPr>
        <p:spPr>
          <a:xfrm>
            <a:off x="5226548" y="488074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729" name="Google Shape;1729;p94"/>
          <p:cNvSpPr txBox="1"/>
          <p:nvPr/>
        </p:nvSpPr>
        <p:spPr>
          <a:xfrm>
            <a:off x="5867820" y="488074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730" name="Google Shape;1730;p94"/>
          <p:cNvSpPr txBox="1"/>
          <p:nvPr/>
        </p:nvSpPr>
        <p:spPr>
          <a:xfrm>
            <a:off x="6531402" y="488074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731" name="Google Shape;1731;p94"/>
          <p:cNvSpPr txBox="1"/>
          <p:nvPr/>
        </p:nvSpPr>
        <p:spPr>
          <a:xfrm>
            <a:off x="7170670" y="4880740"/>
            <a:ext cx="21596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6" name="Google Shape;1736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001430" y="2339277"/>
            <a:ext cx="5799559" cy="2395470"/>
          </a:xfrm>
          <a:prstGeom prst="rect">
            <a:avLst/>
          </a:prstGeom>
          <a:noFill/>
          <a:ln>
            <a:noFill/>
          </a:ln>
        </p:spPr>
      </p:pic>
      <p:sp>
        <p:nvSpPr>
          <p:cNvPr id="1737" name="Google Shape;1737;p95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/>
          </a:p>
        </p:txBody>
      </p:sp>
      <p:sp>
        <p:nvSpPr>
          <p:cNvPr id="1738" name="Google Shape;1738;p95"/>
          <p:cNvSpPr txBox="1"/>
          <p:nvPr/>
        </p:nvSpPr>
        <p:spPr>
          <a:xfrm>
            <a:off x="7176151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0.10</a:t>
            </a:r>
            <a:endParaRPr/>
          </a:p>
        </p:txBody>
      </p:sp>
      <p:sp>
        <p:nvSpPr>
          <p:cNvPr id="1739" name="Google Shape;1739;p95"/>
          <p:cNvSpPr txBox="1"/>
          <p:nvPr/>
        </p:nvSpPr>
        <p:spPr>
          <a:xfrm>
            <a:off x="6525350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0.15</a:t>
            </a:r>
            <a:endParaRPr/>
          </a:p>
        </p:txBody>
      </p:sp>
      <p:sp>
        <p:nvSpPr>
          <p:cNvPr id="1740" name="Google Shape;1740;p95"/>
          <p:cNvSpPr txBox="1"/>
          <p:nvPr/>
        </p:nvSpPr>
        <p:spPr>
          <a:xfrm>
            <a:off x="5874549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0.28</a:t>
            </a:r>
            <a:endParaRPr/>
          </a:p>
        </p:txBody>
      </p:sp>
      <p:sp>
        <p:nvSpPr>
          <p:cNvPr id="1741" name="Google Shape;1741;p95"/>
          <p:cNvSpPr txBox="1"/>
          <p:nvPr/>
        </p:nvSpPr>
        <p:spPr>
          <a:xfrm>
            <a:off x="5226488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0.43</a:t>
            </a:r>
            <a:endParaRPr/>
          </a:p>
        </p:txBody>
      </p:sp>
      <p:sp>
        <p:nvSpPr>
          <p:cNvPr id="1742" name="Google Shape;1742;p95"/>
          <p:cNvSpPr txBox="1"/>
          <p:nvPr/>
        </p:nvSpPr>
        <p:spPr>
          <a:xfrm>
            <a:off x="4578427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0.55</a:t>
            </a:r>
            <a:endParaRPr/>
          </a:p>
        </p:txBody>
      </p:sp>
      <p:sp>
        <p:nvSpPr>
          <p:cNvPr id="1743" name="Google Shape;1743;p95"/>
          <p:cNvSpPr txBox="1"/>
          <p:nvPr/>
        </p:nvSpPr>
        <p:spPr>
          <a:xfrm>
            <a:off x="3924580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0.05</a:t>
            </a:r>
            <a:endParaRPr/>
          </a:p>
        </p:txBody>
      </p:sp>
      <p:cxnSp>
        <p:nvCxnSpPr>
          <p:cNvPr id="1744" name="Google Shape;1744;p95"/>
          <p:cNvCxnSpPr/>
          <p:nvPr/>
        </p:nvCxnSpPr>
        <p:spPr>
          <a:xfrm rot="10800000">
            <a:off x="7824212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45" name="Google Shape;1745;p95"/>
          <p:cNvCxnSpPr/>
          <p:nvPr/>
        </p:nvCxnSpPr>
        <p:spPr>
          <a:xfrm rot="10800000">
            <a:off x="7173411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46" name="Google Shape;1746;p95"/>
          <p:cNvCxnSpPr/>
          <p:nvPr/>
        </p:nvCxnSpPr>
        <p:spPr>
          <a:xfrm rot="10800000">
            <a:off x="6522610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47" name="Google Shape;1747;p95"/>
          <p:cNvCxnSpPr/>
          <p:nvPr/>
        </p:nvCxnSpPr>
        <p:spPr>
          <a:xfrm rot="10800000">
            <a:off x="5874549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48" name="Google Shape;1748;p95"/>
          <p:cNvCxnSpPr/>
          <p:nvPr/>
        </p:nvCxnSpPr>
        <p:spPr>
          <a:xfrm rot="10800000">
            <a:off x="5226488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49" name="Google Shape;1749;p95"/>
          <p:cNvCxnSpPr/>
          <p:nvPr/>
        </p:nvCxnSpPr>
        <p:spPr>
          <a:xfrm rot="10800000">
            <a:off x="4579429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50" name="Google Shape;1750;p95"/>
          <p:cNvCxnSpPr/>
          <p:nvPr/>
        </p:nvCxnSpPr>
        <p:spPr>
          <a:xfrm rot="10800000">
            <a:off x="3924580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1" name="Google Shape;1751;p95"/>
          <p:cNvSpPr txBox="1"/>
          <p:nvPr/>
        </p:nvSpPr>
        <p:spPr>
          <a:xfrm>
            <a:off x="3276519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0.21</a:t>
            </a:r>
            <a:endParaRPr/>
          </a:p>
        </p:txBody>
      </p:sp>
      <p:cxnSp>
        <p:nvCxnSpPr>
          <p:cNvPr id="1752" name="Google Shape;1752;p95"/>
          <p:cNvCxnSpPr/>
          <p:nvPr/>
        </p:nvCxnSpPr>
        <p:spPr>
          <a:xfrm rot="10800000">
            <a:off x="3276519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3" name="Google Shape;1753;p95"/>
          <p:cNvSpPr txBox="1"/>
          <p:nvPr/>
        </p:nvSpPr>
        <p:spPr>
          <a:xfrm>
            <a:off x="3924580" y="4885812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4" name="Google Shape;1754;p95"/>
          <p:cNvSpPr txBox="1"/>
          <p:nvPr/>
        </p:nvSpPr>
        <p:spPr>
          <a:xfrm>
            <a:off x="3276519" y="4885812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5" name="Google Shape;1755;p95"/>
          <p:cNvSpPr txBox="1"/>
          <p:nvPr/>
        </p:nvSpPr>
        <p:spPr>
          <a:xfrm>
            <a:off x="5225241" y="4882447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6" name="Google Shape;1756;p95"/>
          <p:cNvSpPr txBox="1"/>
          <p:nvPr/>
        </p:nvSpPr>
        <p:spPr>
          <a:xfrm>
            <a:off x="4577180" y="4882447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7" name="Google Shape;1757;p95"/>
          <p:cNvSpPr txBox="1"/>
          <p:nvPr/>
        </p:nvSpPr>
        <p:spPr>
          <a:xfrm>
            <a:off x="4577180" y="4882447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758" name="Google Shape;1758;p95"/>
          <p:cNvSpPr txBox="1"/>
          <p:nvPr/>
        </p:nvSpPr>
        <p:spPr>
          <a:xfrm>
            <a:off x="5225240" y="488374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759" name="Google Shape;1759;p95"/>
          <p:cNvSpPr txBox="1"/>
          <p:nvPr/>
        </p:nvSpPr>
        <p:spPr>
          <a:xfrm>
            <a:off x="5880090" y="4882447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760" name="Google Shape;1760;p95"/>
          <p:cNvSpPr txBox="1"/>
          <p:nvPr/>
        </p:nvSpPr>
        <p:spPr>
          <a:xfrm>
            <a:off x="6521362" y="4882447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761" name="Google Shape;1761;p95"/>
          <p:cNvSpPr txBox="1"/>
          <p:nvPr/>
        </p:nvSpPr>
        <p:spPr>
          <a:xfrm>
            <a:off x="7184944" y="4882447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762" name="Google Shape;1762;p95"/>
          <p:cNvSpPr txBox="1"/>
          <p:nvPr/>
        </p:nvSpPr>
        <p:spPr>
          <a:xfrm>
            <a:off x="7824212" y="4882447"/>
            <a:ext cx="21596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/>
          </a:p>
        </p:txBody>
      </p:sp>
      <p:sp>
        <p:nvSpPr>
          <p:cNvPr id="1763" name="Google Shape;1763;p95"/>
          <p:cNvSpPr txBox="1"/>
          <p:nvPr/>
        </p:nvSpPr>
        <p:spPr>
          <a:xfrm>
            <a:off x="7820149" y="1818880"/>
            <a:ext cx="21596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threshold = 0.8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7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8" name="Google Shape;1768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2681507" y="2339277"/>
            <a:ext cx="5799559" cy="2395470"/>
          </a:xfrm>
          <a:prstGeom prst="rect">
            <a:avLst/>
          </a:prstGeom>
          <a:noFill/>
          <a:ln>
            <a:noFill/>
          </a:ln>
        </p:spPr>
      </p:pic>
      <p:sp>
        <p:nvSpPr>
          <p:cNvPr id="1769" name="Google Shape;1769;p96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/>
          </a:p>
        </p:txBody>
      </p:sp>
      <p:sp>
        <p:nvSpPr>
          <p:cNvPr id="1770" name="Google Shape;1770;p96"/>
          <p:cNvSpPr txBox="1"/>
          <p:nvPr/>
        </p:nvSpPr>
        <p:spPr>
          <a:xfrm>
            <a:off x="7824212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0.10</a:t>
            </a:r>
            <a:endParaRPr/>
          </a:p>
        </p:txBody>
      </p:sp>
      <p:sp>
        <p:nvSpPr>
          <p:cNvPr id="1771" name="Google Shape;1771;p96"/>
          <p:cNvSpPr txBox="1"/>
          <p:nvPr/>
        </p:nvSpPr>
        <p:spPr>
          <a:xfrm>
            <a:off x="7176151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0.15</a:t>
            </a:r>
            <a:endParaRPr/>
          </a:p>
        </p:txBody>
      </p:sp>
      <p:sp>
        <p:nvSpPr>
          <p:cNvPr id="1772" name="Google Shape;1772;p96"/>
          <p:cNvSpPr txBox="1"/>
          <p:nvPr/>
        </p:nvSpPr>
        <p:spPr>
          <a:xfrm>
            <a:off x="6525350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0.28</a:t>
            </a:r>
            <a:endParaRPr/>
          </a:p>
        </p:txBody>
      </p:sp>
      <p:sp>
        <p:nvSpPr>
          <p:cNvPr id="1773" name="Google Shape;1773;p96"/>
          <p:cNvSpPr txBox="1"/>
          <p:nvPr/>
        </p:nvSpPr>
        <p:spPr>
          <a:xfrm>
            <a:off x="5874549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0.43</a:t>
            </a:r>
            <a:endParaRPr/>
          </a:p>
        </p:txBody>
      </p:sp>
      <p:sp>
        <p:nvSpPr>
          <p:cNvPr id="1774" name="Google Shape;1774;p96"/>
          <p:cNvSpPr txBox="1"/>
          <p:nvPr/>
        </p:nvSpPr>
        <p:spPr>
          <a:xfrm>
            <a:off x="5226488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0.55</a:t>
            </a:r>
            <a:endParaRPr/>
          </a:p>
        </p:txBody>
      </p:sp>
      <p:sp>
        <p:nvSpPr>
          <p:cNvPr id="1775" name="Google Shape;1775;p96"/>
          <p:cNvSpPr txBox="1"/>
          <p:nvPr/>
        </p:nvSpPr>
        <p:spPr>
          <a:xfrm>
            <a:off x="4578427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0.05</a:t>
            </a:r>
            <a:endParaRPr/>
          </a:p>
        </p:txBody>
      </p:sp>
      <p:sp>
        <p:nvSpPr>
          <p:cNvPr id="1776" name="Google Shape;1776;p96"/>
          <p:cNvSpPr txBox="1"/>
          <p:nvPr/>
        </p:nvSpPr>
        <p:spPr>
          <a:xfrm>
            <a:off x="3924580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0.21</a:t>
            </a:r>
            <a:endParaRPr/>
          </a:p>
        </p:txBody>
      </p:sp>
      <p:cxnSp>
        <p:nvCxnSpPr>
          <p:cNvPr id="1777" name="Google Shape;1777;p96"/>
          <p:cNvCxnSpPr/>
          <p:nvPr/>
        </p:nvCxnSpPr>
        <p:spPr>
          <a:xfrm rot="10800000">
            <a:off x="8472273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78" name="Google Shape;1778;p96"/>
          <p:cNvCxnSpPr/>
          <p:nvPr/>
        </p:nvCxnSpPr>
        <p:spPr>
          <a:xfrm rot="10800000">
            <a:off x="7824212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79" name="Google Shape;1779;p96"/>
          <p:cNvCxnSpPr/>
          <p:nvPr/>
        </p:nvCxnSpPr>
        <p:spPr>
          <a:xfrm rot="10800000">
            <a:off x="7173411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80" name="Google Shape;1780;p96"/>
          <p:cNvCxnSpPr/>
          <p:nvPr/>
        </p:nvCxnSpPr>
        <p:spPr>
          <a:xfrm rot="10800000">
            <a:off x="6522610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81" name="Google Shape;1781;p96"/>
          <p:cNvCxnSpPr/>
          <p:nvPr/>
        </p:nvCxnSpPr>
        <p:spPr>
          <a:xfrm rot="10800000">
            <a:off x="5874549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82" name="Google Shape;1782;p96"/>
          <p:cNvCxnSpPr/>
          <p:nvPr/>
        </p:nvCxnSpPr>
        <p:spPr>
          <a:xfrm rot="10800000">
            <a:off x="5226488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83" name="Google Shape;1783;p96"/>
          <p:cNvCxnSpPr/>
          <p:nvPr/>
        </p:nvCxnSpPr>
        <p:spPr>
          <a:xfrm rot="10800000">
            <a:off x="4579429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84" name="Google Shape;1784;p96"/>
          <p:cNvCxnSpPr/>
          <p:nvPr/>
        </p:nvCxnSpPr>
        <p:spPr>
          <a:xfrm rot="10800000">
            <a:off x="3924580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5" name="Google Shape;1785;p96"/>
          <p:cNvSpPr txBox="1"/>
          <p:nvPr/>
        </p:nvSpPr>
        <p:spPr>
          <a:xfrm>
            <a:off x="3276519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0.48</a:t>
            </a:r>
            <a:endParaRPr/>
          </a:p>
        </p:txBody>
      </p:sp>
      <p:cxnSp>
        <p:nvCxnSpPr>
          <p:cNvPr id="1786" name="Google Shape;1786;p96"/>
          <p:cNvCxnSpPr/>
          <p:nvPr/>
        </p:nvCxnSpPr>
        <p:spPr>
          <a:xfrm rot="10800000">
            <a:off x="3276519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7" name="Google Shape;1787;p96"/>
          <p:cNvSpPr txBox="1"/>
          <p:nvPr/>
        </p:nvSpPr>
        <p:spPr>
          <a:xfrm>
            <a:off x="3924580" y="4885812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96"/>
          <p:cNvSpPr txBox="1"/>
          <p:nvPr/>
        </p:nvSpPr>
        <p:spPr>
          <a:xfrm>
            <a:off x="3276519" y="4885812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9" name="Google Shape;1789;p96"/>
          <p:cNvSpPr txBox="1"/>
          <p:nvPr/>
        </p:nvSpPr>
        <p:spPr>
          <a:xfrm>
            <a:off x="5873302" y="4882447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0" name="Google Shape;1790;p96"/>
          <p:cNvSpPr txBox="1"/>
          <p:nvPr/>
        </p:nvSpPr>
        <p:spPr>
          <a:xfrm>
            <a:off x="5225241" y="4882447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1" name="Google Shape;1791;p96"/>
          <p:cNvSpPr txBox="1"/>
          <p:nvPr/>
        </p:nvSpPr>
        <p:spPr>
          <a:xfrm>
            <a:off x="5225241" y="4882447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792" name="Google Shape;1792;p96"/>
          <p:cNvSpPr txBox="1"/>
          <p:nvPr/>
        </p:nvSpPr>
        <p:spPr>
          <a:xfrm>
            <a:off x="5873301" y="488374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793" name="Google Shape;1793;p96"/>
          <p:cNvSpPr txBox="1"/>
          <p:nvPr/>
        </p:nvSpPr>
        <p:spPr>
          <a:xfrm>
            <a:off x="6528151" y="4882447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794" name="Google Shape;1794;p96"/>
          <p:cNvSpPr txBox="1"/>
          <p:nvPr/>
        </p:nvSpPr>
        <p:spPr>
          <a:xfrm>
            <a:off x="7169423" y="4882447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795" name="Google Shape;1795;p96"/>
          <p:cNvSpPr txBox="1"/>
          <p:nvPr/>
        </p:nvSpPr>
        <p:spPr>
          <a:xfrm>
            <a:off x="7833005" y="4882447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796" name="Google Shape;1796;p96"/>
          <p:cNvSpPr txBox="1"/>
          <p:nvPr/>
        </p:nvSpPr>
        <p:spPr>
          <a:xfrm>
            <a:off x="8472273" y="4882447"/>
            <a:ext cx="21596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/>
          </a:p>
        </p:txBody>
      </p:sp>
      <p:sp>
        <p:nvSpPr>
          <p:cNvPr id="1797" name="Google Shape;1797;p96"/>
          <p:cNvSpPr txBox="1"/>
          <p:nvPr/>
        </p:nvSpPr>
        <p:spPr>
          <a:xfrm>
            <a:off x="8472273" y="1818880"/>
            <a:ext cx="21596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threshold = 0.8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" name="Google Shape;1802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3312087" y="2333419"/>
            <a:ext cx="5799559" cy="2395470"/>
          </a:xfrm>
          <a:prstGeom prst="rect">
            <a:avLst/>
          </a:prstGeom>
          <a:noFill/>
          <a:ln>
            <a:noFill/>
          </a:ln>
        </p:spPr>
      </p:pic>
      <p:sp>
        <p:nvSpPr>
          <p:cNvPr id="1803" name="Google Shape;1803;p97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/>
          </a:p>
        </p:txBody>
      </p:sp>
      <p:sp>
        <p:nvSpPr>
          <p:cNvPr id="1804" name="Google Shape;1804;p97"/>
          <p:cNvSpPr txBox="1"/>
          <p:nvPr/>
        </p:nvSpPr>
        <p:spPr>
          <a:xfrm>
            <a:off x="8472273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0.10</a:t>
            </a:r>
            <a:endParaRPr/>
          </a:p>
        </p:txBody>
      </p:sp>
      <p:sp>
        <p:nvSpPr>
          <p:cNvPr id="1805" name="Google Shape;1805;p97"/>
          <p:cNvSpPr txBox="1"/>
          <p:nvPr/>
        </p:nvSpPr>
        <p:spPr>
          <a:xfrm>
            <a:off x="7824212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0.15</a:t>
            </a:r>
            <a:endParaRPr/>
          </a:p>
        </p:txBody>
      </p:sp>
      <p:sp>
        <p:nvSpPr>
          <p:cNvPr id="1806" name="Google Shape;1806;p97"/>
          <p:cNvSpPr txBox="1"/>
          <p:nvPr/>
        </p:nvSpPr>
        <p:spPr>
          <a:xfrm>
            <a:off x="7176151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0.28</a:t>
            </a:r>
            <a:endParaRPr/>
          </a:p>
        </p:txBody>
      </p:sp>
      <p:sp>
        <p:nvSpPr>
          <p:cNvPr id="1807" name="Google Shape;1807;p97"/>
          <p:cNvSpPr txBox="1"/>
          <p:nvPr/>
        </p:nvSpPr>
        <p:spPr>
          <a:xfrm>
            <a:off x="6525350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0.43</a:t>
            </a:r>
            <a:endParaRPr/>
          </a:p>
        </p:txBody>
      </p:sp>
      <p:sp>
        <p:nvSpPr>
          <p:cNvPr id="1808" name="Google Shape;1808;p97"/>
          <p:cNvSpPr txBox="1"/>
          <p:nvPr/>
        </p:nvSpPr>
        <p:spPr>
          <a:xfrm>
            <a:off x="5874549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0.55</a:t>
            </a:r>
            <a:endParaRPr/>
          </a:p>
        </p:txBody>
      </p:sp>
      <p:sp>
        <p:nvSpPr>
          <p:cNvPr id="1809" name="Google Shape;1809;p97"/>
          <p:cNvSpPr txBox="1"/>
          <p:nvPr/>
        </p:nvSpPr>
        <p:spPr>
          <a:xfrm>
            <a:off x="5226488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0.05</a:t>
            </a:r>
            <a:endParaRPr/>
          </a:p>
        </p:txBody>
      </p:sp>
      <p:sp>
        <p:nvSpPr>
          <p:cNvPr id="1810" name="Google Shape;1810;p97"/>
          <p:cNvSpPr txBox="1"/>
          <p:nvPr/>
        </p:nvSpPr>
        <p:spPr>
          <a:xfrm>
            <a:off x="4578427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0.21</a:t>
            </a:r>
            <a:endParaRPr/>
          </a:p>
        </p:txBody>
      </p:sp>
      <p:sp>
        <p:nvSpPr>
          <p:cNvPr id="1811" name="Google Shape;1811;p97"/>
          <p:cNvSpPr txBox="1"/>
          <p:nvPr/>
        </p:nvSpPr>
        <p:spPr>
          <a:xfrm>
            <a:off x="3924580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0.48</a:t>
            </a:r>
            <a:endParaRPr/>
          </a:p>
        </p:txBody>
      </p:sp>
      <p:cxnSp>
        <p:nvCxnSpPr>
          <p:cNvPr id="1812" name="Google Shape;1812;p97"/>
          <p:cNvCxnSpPr/>
          <p:nvPr/>
        </p:nvCxnSpPr>
        <p:spPr>
          <a:xfrm rot="10800000">
            <a:off x="9120334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13" name="Google Shape;1813;p97"/>
          <p:cNvCxnSpPr/>
          <p:nvPr/>
        </p:nvCxnSpPr>
        <p:spPr>
          <a:xfrm rot="10800000">
            <a:off x="8472273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14" name="Google Shape;1814;p97"/>
          <p:cNvCxnSpPr/>
          <p:nvPr/>
        </p:nvCxnSpPr>
        <p:spPr>
          <a:xfrm rot="10800000">
            <a:off x="7824212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15" name="Google Shape;1815;p97"/>
          <p:cNvCxnSpPr/>
          <p:nvPr/>
        </p:nvCxnSpPr>
        <p:spPr>
          <a:xfrm rot="10800000">
            <a:off x="7173411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16" name="Google Shape;1816;p97"/>
          <p:cNvCxnSpPr/>
          <p:nvPr/>
        </p:nvCxnSpPr>
        <p:spPr>
          <a:xfrm rot="10800000">
            <a:off x="6522610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17" name="Google Shape;1817;p97"/>
          <p:cNvCxnSpPr/>
          <p:nvPr/>
        </p:nvCxnSpPr>
        <p:spPr>
          <a:xfrm rot="10800000">
            <a:off x="5874549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18" name="Google Shape;1818;p97"/>
          <p:cNvCxnSpPr/>
          <p:nvPr/>
        </p:nvCxnSpPr>
        <p:spPr>
          <a:xfrm rot="10800000">
            <a:off x="5226488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19" name="Google Shape;1819;p97"/>
          <p:cNvCxnSpPr/>
          <p:nvPr/>
        </p:nvCxnSpPr>
        <p:spPr>
          <a:xfrm rot="10800000">
            <a:off x="4579429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20" name="Google Shape;1820;p97"/>
          <p:cNvCxnSpPr/>
          <p:nvPr/>
        </p:nvCxnSpPr>
        <p:spPr>
          <a:xfrm rot="10800000">
            <a:off x="3924580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21" name="Google Shape;1821;p97"/>
          <p:cNvSpPr txBox="1"/>
          <p:nvPr/>
        </p:nvSpPr>
        <p:spPr>
          <a:xfrm>
            <a:off x="3276519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0.83</a:t>
            </a:r>
            <a:endParaRPr/>
          </a:p>
        </p:txBody>
      </p:sp>
      <p:cxnSp>
        <p:nvCxnSpPr>
          <p:cNvPr id="1822" name="Google Shape;1822;p97"/>
          <p:cNvCxnSpPr/>
          <p:nvPr/>
        </p:nvCxnSpPr>
        <p:spPr>
          <a:xfrm rot="10800000">
            <a:off x="3276519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23" name="Google Shape;1823;p97"/>
          <p:cNvSpPr txBox="1"/>
          <p:nvPr/>
        </p:nvSpPr>
        <p:spPr>
          <a:xfrm>
            <a:off x="3276519" y="4885812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4" name="Google Shape;1824;p97"/>
          <p:cNvSpPr txBox="1"/>
          <p:nvPr/>
        </p:nvSpPr>
        <p:spPr>
          <a:xfrm>
            <a:off x="6527118" y="4885812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5" name="Google Shape;1825;p97"/>
          <p:cNvSpPr txBox="1"/>
          <p:nvPr/>
        </p:nvSpPr>
        <p:spPr>
          <a:xfrm>
            <a:off x="5879057" y="4885812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6" name="Google Shape;1826;p97"/>
          <p:cNvSpPr txBox="1"/>
          <p:nvPr/>
        </p:nvSpPr>
        <p:spPr>
          <a:xfrm>
            <a:off x="5879057" y="4885812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827" name="Google Shape;1827;p97"/>
          <p:cNvSpPr txBox="1"/>
          <p:nvPr/>
        </p:nvSpPr>
        <p:spPr>
          <a:xfrm>
            <a:off x="6527117" y="4887105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828" name="Google Shape;1828;p97"/>
          <p:cNvSpPr txBox="1"/>
          <p:nvPr/>
        </p:nvSpPr>
        <p:spPr>
          <a:xfrm>
            <a:off x="7181967" y="4885812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829" name="Google Shape;1829;p97"/>
          <p:cNvSpPr txBox="1"/>
          <p:nvPr/>
        </p:nvSpPr>
        <p:spPr>
          <a:xfrm>
            <a:off x="7823239" y="4885812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830" name="Google Shape;1830;p97"/>
          <p:cNvSpPr txBox="1"/>
          <p:nvPr/>
        </p:nvSpPr>
        <p:spPr>
          <a:xfrm>
            <a:off x="8486821" y="4885812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831" name="Google Shape;1831;p97"/>
          <p:cNvSpPr txBox="1"/>
          <p:nvPr/>
        </p:nvSpPr>
        <p:spPr>
          <a:xfrm>
            <a:off x="9126089" y="4885812"/>
            <a:ext cx="21596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/>
          </a:p>
        </p:txBody>
      </p:sp>
      <p:sp>
        <p:nvSpPr>
          <p:cNvPr id="1832" name="Google Shape;1832;p97"/>
          <p:cNvSpPr txBox="1"/>
          <p:nvPr/>
        </p:nvSpPr>
        <p:spPr>
          <a:xfrm>
            <a:off x="9111646" y="1817273"/>
            <a:ext cx="21596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threshold = 0.8</a:t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7" name="Google Shape;1837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3312087" y="2333419"/>
            <a:ext cx="5799559" cy="2395470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98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/>
          </a:p>
        </p:txBody>
      </p:sp>
      <p:sp>
        <p:nvSpPr>
          <p:cNvPr id="1839" name="Google Shape;1839;p98"/>
          <p:cNvSpPr txBox="1"/>
          <p:nvPr/>
        </p:nvSpPr>
        <p:spPr>
          <a:xfrm>
            <a:off x="8472273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0.10</a:t>
            </a:r>
            <a:endParaRPr/>
          </a:p>
        </p:txBody>
      </p:sp>
      <p:sp>
        <p:nvSpPr>
          <p:cNvPr id="1840" name="Google Shape;1840;p98"/>
          <p:cNvSpPr txBox="1"/>
          <p:nvPr/>
        </p:nvSpPr>
        <p:spPr>
          <a:xfrm>
            <a:off x="7824212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0.15</a:t>
            </a:r>
            <a:endParaRPr/>
          </a:p>
        </p:txBody>
      </p:sp>
      <p:sp>
        <p:nvSpPr>
          <p:cNvPr id="1841" name="Google Shape;1841;p98"/>
          <p:cNvSpPr txBox="1"/>
          <p:nvPr/>
        </p:nvSpPr>
        <p:spPr>
          <a:xfrm>
            <a:off x="7176151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0.28</a:t>
            </a:r>
            <a:endParaRPr/>
          </a:p>
        </p:txBody>
      </p:sp>
      <p:sp>
        <p:nvSpPr>
          <p:cNvPr id="1842" name="Google Shape;1842;p98"/>
          <p:cNvSpPr txBox="1"/>
          <p:nvPr/>
        </p:nvSpPr>
        <p:spPr>
          <a:xfrm>
            <a:off x="6525350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0.43</a:t>
            </a:r>
            <a:endParaRPr/>
          </a:p>
        </p:txBody>
      </p:sp>
      <p:sp>
        <p:nvSpPr>
          <p:cNvPr id="1843" name="Google Shape;1843;p98"/>
          <p:cNvSpPr txBox="1"/>
          <p:nvPr/>
        </p:nvSpPr>
        <p:spPr>
          <a:xfrm>
            <a:off x="5874549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0.55</a:t>
            </a:r>
            <a:endParaRPr/>
          </a:p>
        </p:txBody>
      </p:sp>
      <p:sp>
        <p:nvSpPr>
          <p:cNvPr id="1844" name="Google Shape;1844;p98"/>
          <p:cNvSpPr txBox="1"/>
          <p:nvPr/>
        </p:nvSpPr>
        <p:spPr>
          <a:xfrm>
            <a:off x="5226488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0.05</a:t>
            </a:r>
            <a:endParaRPr/>
          </a:p>
        </p:txBody>
      </p:sp>
      <p:sp>
        <p:nvSpPr>
          <p:cNvPr id="1845" name="Google Shape;1845;p98"/>
          <p:cNvSpPr txBox="1"/>
          <p:nvPr/>
        </p:nvSpPr>
        <p:spPr>
          <a:xfrm>
            <a:off x="4578427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0.21</a:t>
            </a:r>
            <a:endParaRPr/>
          </a:p>
        </p:txBody>
      </p:sp>
      <p:sp>
        <p:nvSpPr>
          <p:cNvPr id="1846" name="Google Shape;1846;p98"/>
          <p:cNvSpPr txBox="1"/>
          <p:nvPr/>
        </p:nvSpPr>
        <p:spPr>
          <a:xfrm>
            <a:off x="3924580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0.48</a:t>
            </a:r>
            <a:endParaRPr/>
          </a:p>
        </p:txBody>
      </p:sp>
      <p:cxnSp>
        <p:nvCxnSpPr>
          <p:cNvPr id="1847" name="Google Shape;1847;p98"/>
          <p:cNvCxnSpPr/>
          <p:nvPr/>
        </p:nvCxnSpPr>
        <p:spPr>
          <a:xfrm rot="10800000">
            <a:off x="9120334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48" name="Google Shape;1848;p98"/>
          <p:cNvCxnSpPr/>
          <p:nvPr/>
        </p:nvCxnSpPr>
        <p:spPr>
          <a:xfrm rot="10800000">
            <a:off x="8472273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49" name="Google Shape;1849;p98"/>
          <p:cNvCxnSpPr/>
          <p:nvPr/>
        </p:nvCxnSpPr>
        <p:spPr>
          <a:xfrm rot="10800000">
            <a:off x="7824212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0" name="Google Shape;1850;p98"/>
          <p:cNvCxnSpPr/>
          <p:nvPr/>
        </p:nvCxnSpPr>
        <p:spPr>
          <a:xfrm rot="10800000">
            <a:off x="7173411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1" name="Google Shape;1851;p98"/>
          <p:cNvCxnSpPr/>
          <p:nvPr/>
        </p:nvCxnSpPr>
        <p:spPr>
          <a:xfrm rot="10800000">
            <a:off x="6522610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2" name="Google Shape;1852;p98"/>
          <p:cNvCxnSpPr/>
          <p:nvPr/>
        </p:nvCxnSpPr>
        <p:spPr>
          <a:xfrm rot="10800000">
            <a:off x="5874549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3" name="Google Shape;1853;p98"/>
          <p:cNvCxnSpPr/>
          <p:nvPr/>
        </p:nvCxnSpPr>
        <p:spPr>
          <a:xfrm rot="10800000">
            <a:off x="5226488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4" name="Google Shape;1854;p98"/>
          <p:cNvCxnSpPr/>
          <p:nvPr/>
        </p:nvCxnSpPr>
        <p:spPr>
          <a:xfrm rot="10800000">
            <a:off x="4579429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5" name="Google Shape;1855;p98"/>
          <p:cNvCxnSpPr/>
          <p:nvPr/>
        </p:nvCxnSpPr>
        <p:spPr>
          <a:xfrm rot="10800000">
            <a:off x="3924580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56" name="Google Shape;1856;p98"/>
          <p:cNvSpPr txBox="1"/>
          <p:nvPr/>
        </p:nvSpPr>
        <p:spPr>
          <a:xfrm>
            <a:off x="3276519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0.83</a:t>
            </a:r>
            <a:endParaRPr/>
          </a:p>
        </p:txBody>
      </p:sp>
      <p:cxnSp>
        <p:nvCxnSpPr>
          <p:cNvPr id="1857" name="Google Shape;1857;p98"/>
          <p:cNvCxnSpPr/>
          <p:nvPr/>
        </p:nvCxnSpPr>
        <p:spPr>
          <a:xfrm rot="10800000">
            <a:off x="3276519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58" name="Google Shape;1858;p98"/>
          <p:cNvSpPr txBox="1"/>
          <p:nvPr/>
        </p:nvSpPr>
        <p:spPr>
          <a:xfrm>
            <a:off x="3276519" y="4885812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9" name="Google Shape;1859;p98"/>
          <p:cNvSpPr txBox="1"/>
          <p:nvPr/>
        </p:nvSpPr>
        <p:spPr>
          <a:xfrm>
            <a:off x="6527118" y="4885812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0" name="Google Shape;1860;p98"/>
          <p:cNvSpPr txBox="1"/>
          <p:nvPr/>
        </p:nvSpPr>
        <p:spPr>
          <a:xfrm>
            <a:off x="5879057" y="4885812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1" name="Google Shape;1861;p98"/>
          <p:cNvSpPr txBox="1"/>
          <p:nvPr/>
        </p:nvSpPr>
        <p:spPr>
          <a:xfrm>
            <a:off x="5879057" y="4885812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862" name="Google Shape;1862;p98"/>
          <p:cNvSpPr txBox="1"/>
          <p:nvPr/>
        </p:nvSpPr>
        <p:spPr>
          <a:xfrm>
            <a:off x="6527117" y="4887105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863" name="Google Shape;1863;p98"/>
          <p:cNvSpPr txBox="1"/>
          <p:nvPr/>
        </p:nvSpPr>
        <p:spPr>
          <a:xfrm>
            <a:off x="7181967" y="4885812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864" name="Google Shape;1864;p98"/>
          <p:cNvSpPr txBox="1"/>
          <p:nvPr/>
        </p:nvSpPr>
        <p:spPr>
          <a:xfrm>
            <a:off x="7823239" y="4885812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865" name="Google Shape;1865;p98"/>
          <p:cNvSpPr txBox="1"/>
          <p:nvPr/>
        </p:nvSpPr>
        <p:spPr>
          <a:xfrm>
            <a:off x="8486821" y="4885812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866" name="Google Shape;1866;p98"/>
          <p:cNvSpPr txBox="1"/>
          <p:nvPr/>
        </p:nvSpPr>
        <p:spPr>
          <a:xfrm>
            <a:off x="9126089" y="4885812"/>
            <a:ext cx="21596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/>
          </a:p>
        </p:txBody>
      </p:sp>
      <p:sp>
        <p:nvSpPr>
          <p:cNvPr id="1867" name="Google Shape;1867;p98"/>
          <p:cNvSpPr txBox="1"/>
          <p:nvPr/>
        </p:nvSpPr>
        <p:spPr>
          <a:xfrm>
            <a:off x="9111646" y="1817273"/>
            <a:ext cx="21596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threshold = 0.8</a:t>
            </a:r>
            <a:endParaRPr/>
          </a:p>
        </p:txBody>
      </p:sp>
      <p:sp>
        <p:nvSpPr>
          <p:cNvPr id="1868" name="Google Shape;1868;p98"/>
          <p:cNvSpPr txBox="1"/>
          <p:nvPr/>
        </p:nvSpPr>
        <p:spPr>
          <a:xfrm>
            <a:off x="5224207" y="4885812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2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3" name="Google Shape;1873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3312087" y="2333419"/>
            <a:ext cx="5799559" cy="2395470"/>
          </a:xfrm>
          <a:prstGeom prst="rect">
            <a:avLst/>
          </a:prstGeom>
          <a:noFill/>
          <a:ln>
            <a:noFill/>
          </a:ln>
        </p:spPr>
      </p:pic>
      <p:sp>
        <p:nvSpPr>
          <p:cNvPr id="1874" name="Google Shape;1874;p99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Endpoint detection</a:t>
            </a:r>
            <a:endParaRPr/>
          </a:p>
        </p:txBody>
      </p:sp>
      <p:sp>
        <p:nvSpPr>
          <p:cNvPr id="1875" name="Google Shape;1875;p99"/>
          <p:cNvSpPr txBox="1"/>
          <p:nvPr/>
        </p:nvSpPr>
        <p:spPr>
          <a:xfrm>
            <a:off x="8472273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0.10</a:t>
            </a:r>
            <a:endParaRPr/>
          </a:p>
        </p:txBody>
      </p:sp>
      <p:sp>
        <p:nvSpPr>
          <p:cNvPr id="1876" name="Google Shape;1876;p99"/>
          <p:cNvSpPr txBox="1"/>
          <p:nvPr/>
        </p:nvSpPr>
        <p:spPr>
          <a:xfrm>
            <a:off x="7824212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0.15</a:t>
            </a:r>
            <a:endParaRPr/>
          </a:p>
        </p:txBody>
      </p:sp>
      <p:sp>
        <p:nvSpPr>
          <p:cNvPr id="1877" name="Google Shape;1877;p99"/>
          <p:cNvSpPr txBox="1"/>
          <p:nvPr/>
        </p:nvSpPr>
        <p:spPr>
          <a:xfrm>
            <a:off x="7176151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0.28</a:t>
            </a:r>
            <a:endParaRPr/>
          </a:p>
        </p:txBody>
      </p:sp>
      <p:sp>
        <p:nvSpPr>
          <p:cNvPr id="1878" name="Google Shape;1878;p99"/>
          <p:cNvSpPr txBox="1"/>
          <p:nvPr/>
        </p:nvSpPr>
        <p:spPr>
          <a:xfrm>
            <a:off x="6525350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0.43</a:t>
            </a:r>
            <a:endParaRPr/>
          </a:p>
        </p:txBody>
      </p:sp>
      <p:sp>
        <p:nvSpPr>
          <p:cNvPr id="1879" name="Google Shape;1879;p99"/>
          <p:cNvSpPr txBox="1"/>
          <p:nvPr/>
        </p:nvSpPr>
        <p:spPr>
          <a:xfrm>
            <a:off x="5874549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0.55</a:t>
            </a:r>
            <a:endParaRPr/>
          </a:p>
        </p:txBody>
      </p:sp>
      <p:sp>
        <p:nvSpPr>
          <p:cNvPr id="1880" name="Google Shape;1880;p99"/>
          <p:cNvSpPr txBox="1"/>
          <p:nvPr/>
        </p:nvSpPr>
        <p:spPr>
          <a:xfrm>
            <a:off x="5226488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0.05</a:t>
            </a:r>
            <a:endParaRPr/>
          </a:p>
        </p:txBody>
      </p:sp>
      <p:sp>
        <p:nvSpPr>
          <p:cNvPr id="1881" name="Google Shape;1881;p99"/>
          <p:cNvSpPr txBox="1"/>
          <p:nvPr/>
        </p:nvSpPr>
        <p:spPr>
          <a:xfrm>
            <a:off x="4578427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0.21</a:t>
            </a:r>
            <a:endParaRPr/>
          </a:p>
        </p:txBody>
      </p:sp>
      <p:sp>
        <p:nvSpPr>
          <p:cNvPr id="1882" name="Google Shape;1882;p99"/>
          <p:cNvSpPr txBox="1"/>
          <p:nvPr/>
        </p:nvSpPr>
        <p:spPr>
          <a:xfrm>
            <a:off x="3924580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0.48</a:t>
            </a:r>
            <a:endParaRPr/>
          </a:p>
        </p:txBody>
      </p:sp>
      <p:cxnSp>
        <p:nvCxnSpPr>
          <p:cNvPr id="1883" name="Google Shape;1883;p99"/>
          <p:cNvCxnSpPr/>
          <p:nvPr/>
        </p:nvCxnSpPr>
        <p:spPr>
          <a:xfrm rot="10800000">
            <a:off x="9120334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84" name="Google Shape;1884;p99"/>
          <p:cNvCxnSpPr/>
          <p:nvPr/>
        </p:nvCxnSpPr>
        <p:spPr>
          <a:xfrm rot="10800000">
            <a:off x="8472273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85" name="Google Shape;1885;p99"/>
          <p:cNvCxnSpPr/>
          <p:nvPr/>
        </p:nvCxnSpPr>
        <p:spPr>
          <a:xfrm rot="10800000">
            <a:off x="7824212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86" name="Google Shape;1886;p99"/>
          <p:cNvCxnSpPr/>
          <p:nvPr/>
        </p:nvCxnSpPr>
        <p:spPr>
          <a:xfrm rot="10800000">
            <a:off x="7173411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87" name="Google Shape;1887;p99"/>
          <p:cNvCxnSpPr/>
          <p:nvPr/>
        </p:nvCxnSpPr>
        <p:spPr>
          <a:xfrm rot="10800000">
            <a:off x="6522610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88" name="Google Shape;1888;p99"/>
          <p:cNvCxnSpPr/>
          <p:nvPr/>
        </p:nvCxnSpPr>
        <p:spPr>
          <a:xfrm rot="10800000">
            <a:off x="5874549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89" name="Google Shape;1889;p99"/>
          <p:cNvCxnSpPr/>
          <p:nvPr/>
        </p:nvCxnSpPr>
        <p:spPr>
          <a:xfrm rot="10800000">
            <a:off x="5226488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90" name="Google Shape;1890;p99"/>
          <p:cNvCxnSpPr/>
          <p:nvPr/>
        </p:nvCxnSpPr>
        <p:spPr>
          <a:xfrm rot="10800000">
            <a:off x="4579429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91" name="Google Shape;1891;p99"/>
          <p:cNvCxnSpPr/>
          <p:nvPr/>
        </p:nvCxnSpPr>
        <p:spPr>
          <a:xfrm rot="10800000">
            <a:off x="3924580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92" name="Google Shape;1892;p99"/>
          <p:cNvSpPr txBox="1"/>
          <p:nvPr/>
        </p:nvSpPr>
        <p:spPr>
          <a:xfrm>
            <a:off x="3276519" y="1818880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0.83</a:t>
            </a:r>
            <a:endParaRPr/>
          </a:p>
        </p:txBody>
      </p:sp>
      <p:cxnSp>
        <p:nvCxnSpPr>
          <p:cNvPr id="1893" name="Google Shape;1893;p99"/>
          <p:cNvCxnSpPr/>
          <p:nvPr/>
        </p:nvCxnSpPr>
        <p:spPr>
          <a:xfrm rot="10800000">
            <a:off x="3276519" y="2420888"/>
            <a:ext cx="0" cy="2232248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94" name="Google Shape;1894;p99"/>
          <p:cNvSpPr txBox="1"/>
          <p:nvPr/>
        </p:nvSpPr>
        <p:spPr>
          <a:xfrm>
            <a:off x="3276519" y="4885812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5" name="Google Shape;1895;p99"/>
          <p:cNvSpPr txBox="1"/>
          <p:nvPr/>
        </p:nvSpPr>
        <p:spPr>
          <a:xfrm>
            <a:off x="6527118" y="4885812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6" name="Google Shape;1896;p99"/>
          <p:cNvSpPr txBox="1"/>
          <p:nvPr/>
        </p:nvSpPr>
        <p:spPr>
          <a:xfrm>
            <a:off x="5879057" y="4885812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7" name="Google Shape;1897;p99"/>
          <p:cNvSpPr txBox="1"/>
          <p:nvPr/>
        </p:nvSpPr>
        <p:spPr>
          <a:xfrm>
            <a:off x="5879057" y="4885812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898" name="Google Shape;1898;p99"/>
          <p:cNvSpPr txBox="1"/>
          <p:nvPr/>
        </p:nvSpPr>
        <p:spPr>
          <a:xfrm>
            <a:off x="6527117" y="4887105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899" name="Google Shape;1899;p99"/>
          <p:cNvSpPr txBox="1"/>
          <p:nvPr/>
        </p:nvSpPr>
        <p:spPr>
          <a:xfrm>
            <a:off x="7181967" y="4885812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900" name="Google Shape;1900;p99"/>
          <p:cNvSpPr txBox="1"/>
          <p:nvPr/>
        </p:nvSpPr>
        <p:spPr>
          <a:xfrm>
            <a:off x="7823239" y="4885812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901" name="Google Shape;1901;p99"/>
          <p:cNvSpPr txBox="1"/>
          <p:nvPr/>
        </p:nvSpPr>
        <p:spPr>
          <a:xfrm>
            <a:off x="8486821" y="4885812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1902" name="Google Shape;1902;p99"/>
          <p:cNvSpPr txBox="1"/>
          <p:nvPr/>
        </p:nvSpPr>
        <p:spPr>
          <a:xfrm>
            <a:off x="9126089" y="4885812"/>
            <a:ext cx="21596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/>
          </a:p>
        </p:txBody>
      </p:sp>
      <p:sp>
        <p:nvSpPr>
          <p:cNvPr id="1903" name="Google Shape;1903;p99"/>
          <p:cNvSpPr txBox="1"/>
          <p:nvPr/>
        </p:nvSpPr>
        <p:spPr>
          <a:xfrm>
            <a:off x="9111646" y="1817273"/>
            <a:ext cx="21596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threshold = 0.8</a:t>
            </a:r>
            <a:endParaRPr/>
          </a:p>
        </p:txBody>
      </p:sp>
      <p:sp>
        <p:nvSpPr>
          <p:cNvPr id="1904" name="Google Shape;1904;p99"/>
          <p:cNvSpPr txBox="1"/>
          <p:nvPr/>
        </p:nvSpPr>
        <p:spPr>
          <a:xfrm>
            <a:off x="5224207" y="4885812"/>
            <a:ext cx="6480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905" name="Google Shape;1905;p99"/>
          <p:cNvSpPr txBox="1"/>
          <p:nvPr/>
        </p:nvSpPr>
        <p:spPr>
          <a:xfrm>
            <a:off x="1919536" y="5487820"/>
            <a:ext cx="330467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Late activation == latency 300ms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2025-09-11T18:42:33Z</dcterms:created>
  <dc:creator>Болотов Дмитрий Ильич</dc:creator>
</cp:coreProperties>
</file>